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8" r:id="rId3"/>
    <p:sldId id="259" r:id="rId4"/>
    <p:sldId id="263" r:id="rId5"/>
    <p:sldId id="264" r:id="rId6"/>
    <p:sldId id="260" r:id="rId7"/>
    <p:sldId id="262"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smore Taylor" initials="PT" lastIdx="8" clrIdx="0">
    <p:extLst/>
  </p:cmAuthor>
  <p:cmAuthor id="2" name="Barreiro, Francesca" initials="BF" lastIdx="1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408" autoAdjust="0"/>
    <p:restoredTop sz="86813" autoAdjust="0"/>
  </p:normalViewPr>
  <p:slideViewPr>
    <p:cSldViewPr snapToGrid="0">
      <p:cViewPr varScale="1">
        <p:scale>
          <a:sx n="93" d="100"/>
          <a:sy n="93" d="100"/>
        </p:scale>
        <p:origin x="1818" y="72"/>
      </p:cViewPr>
      <p:guideLst/>
    </p:cSldViewPr>
  </p:slideViewPr>
  <p:notesTextViewPr>
    <p:cViewPr>
      <p:scale>
        <a:sx n="1" d="1"/>
        <a:sy n="1" d="1"/>
      </p:scale>
      <p:origin x="0" y="0"/>
    </p:cViewPr>
  </p:notesTextViewPr>
  <p:notesViewPr>
    <p:cSldViewPr snapToGrid="0">
      <p:cViewPr varScale="1">
        <p:scale>
          <a:sx n="85" d="100"/>
          <a:sy n="85" d="100"/>
        </p:scale>
        <p:origin x="91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1F7EDD-8CBE-4126-B0DC-A91BD35F7293}" type="datetimeFigureOut">
              <a:rPr lang="en-US" smtClean="0"/>
              <a:t>2/23/2018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613459-1643-47F4-B43E-4BEEC161AD6C}" type="slidenum">
              <a:rPr lang="en-US" smtClean="0"/>
              <a:t>‹#›</a:t>
            </a:fld>
            <a:endParaRPr lang="en-US"/>
          </a:p>
        </p:txBody>
      </p:sp>
    </p:spTree>
    <p:extLst>
      <p:ext uri="{BB962C8B-B14F-4D97-AF65-F5344CB8AC3E}">
        <p14:creationId xmlns:p14="http://schemas.microsoft.com/office/powerpoint/2010/main" val="411530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Welcome/Ice-breaker (5-10 </a:t>
            </a:r>
            <a:r>
              <a:rPr lang="en-US" sz="1200" b="1" i="0" kern="1200" dirty="0" err="1" smtClean="0">
                <a:solidFill>
                  <a:schemeClr val="tx1"/>
                </a:solidFill>
                <a:effectLst/>
                <a:latin typeface="+mn-lt"/>
                <a:ea typeface="+mn-ea"/>
                <a:cs typeface="+mn-cs"/>
              </a:rPr>
              <a:t>mins</a:t>
            </a:r>
            <a:r>
              <a:rPr lang="en-US" sz="1200" b="1" i="0" kern="1200" dirty="0" smtClean="0">
                <a:solidFill>
                  <a:schemeClr val="tx1"/>
                </a:solidFill>
                <a:effectLst/>
                <a:latin typeface="+mn-lt"/>
                <a:ea typeface="+mn-ea"/>
                <a:cs typeface="+mn-cs"/>
              </a:rPr>
              <a:t>)</a:t>
            </a: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Power</a:t>
            </a:r>
            <a:r>
              <a:rPr lang="en-US" sz="1200" kern="1200" baseline="0" dirty="0" smtClean="0">
                <a:solidFill>
                  <a:schemeClr val="tx1"/>
                </a:solidFill>
                <a:effectLst/>
                <a:latin typeface="+mn-lt"/>
                <a:ea typeface="+mn-ea"/>
                <a:cs typeface="+mn-cs"/>
              </a:rPr>
              <a:t> Point is for an event with adults only. You can find more support in your </a:t>
            </a:r>
            <a:r>
              <a:rPr lang="en-US" sz="1200" i="1" kern="1200" baseline="0" dirty="0" smtClean="0">
                <a:solidFill>
                  <a:schemeClr val="tx1"/>
                </a:solidFill>
                <a:effectLst/>
                <a:latin typeface="+mn-lt"/>
                <a:ea typeface="+mn-ea"/>
                <a:cs typeface="+mn-cs"/>
              </a:rPr>
              <a:t>Pre-K Teacher, Leader and Staff Handbook. </a:t>
            </a:r>
            <a:endParaRPr lang="en-US" sz="1200" i="1" kern="1200" dirty="0" smtClean="0">
              <a:solidFill>
                <a:schemeClr val="tx1"/>
              </a:solidFill>
              <a:effectLst/>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Greet families warmly and orient them to the ice-breaker activity.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Encourage participants to move around the room and introduce themselves. Ask them to get to know a little about one another by sharing a response to one (or more) of the prompts on the slide.  </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*Have a plan to welcome late-comers and transition them smoothly into the current activity.</a:t>
            </a:r>
            <a:endParaRPr lang="en-US" dirty="0" smtClean="0"/>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4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Why is it important? (5-10 </a:t>
            </a:r>
            <a:r>
              <a:rPr lang="en-US" sz="1200" b="1" i="0" u="none" strike="noStrike" kern="1200" baseline="0" dirty="0" err="1" smtClean="0">
                <a:solidFill>
                  <a:schemeClr val="tx1"/>
                </a:solidFill>
                <a:latin typeface="+mn-lt"/>
                <a:ea typeface="+mn-ea"/>
                <a:cs typeface="+mn-cs"/>
              </a:rPr>
              <a:t>mins</a:t>
            </a:r>
            <a:r>
              <a:rPr lang="en-US" sz="1200" b="1"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Invite families to return to their seats and come back together as a whole group. </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I am so excited to see you all here today! The fact that you have made time to come to your child’s school to learn more about how you can support their development speaks volumes about how dedicated you are to their growth and success. </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So, we are here to learn about a special resource you will all receive to support  your children’s social and emotional development, or more simply, to help them learn about and respond appropriately to feelings.</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While academic material can often feel like the focus of school, in Pre-k we are still working on social and emotional skills...and for good reason!...</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Young children at this age are just learning about feelings. It is common for them to yell and shout when they are happy, or to hit and throw things when they are angry.</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There is very strong evidence that learning to deal with feelings matters, from studies that start when children are very young and follow their progress all the way through high school and adult life.</a:t>
            </a:r>
          </a:p>
          <a:p>
            <a:endParaRPr lang="en-US" sz="1200" b="0" i="1"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Walk through the </a:t>
            </a:r>
            <a:r>
              <a:rPr lang="en-US" sz="1200" b="0" i="0" u="sng" strike="noStrike" kern="1200" baseline="0" dirty="0" smtClean="0">
                <a:solidFill>
                  <a:schemeClr val="tx1"/>
                </a:solidFill>
                <a:latin typeface="+mn-lt"/>
                <a:ea typeface="+mn-ea"/>
                <a:cs typeface="+mn-cs"/>
              </a:rPr>
              <a:t>infographic</a:t>
            </a:r>
            <a:r>
              <a:rPr lang="en-US" sz="1200" b="0" i="0" u="none" strike="noStrike" kern="1200" baseline="0" dirty="0" smtClean="0">
                <a:solidFill>
                  <a:schemeClr val="tx1"/>
                </a:solidFill>
                <a:latin typeface="+mn-lt"/>
                <a:ea typeface="+mn-ea"/>
                <a:cs typeface="+mn-cs"/>
              </a:rPr>
              <a:t>: </a:t>
            </a:r>
          </a:p>
          <a:p>
            <a:r>
              <a:rPr lang="en-US" sz="1200" b="0" i="1" u="none" strike="noStrike" baseline="0" dirty="0" smtClean="0">
                <a:solidFill>
                  <a:srgbClr val="000000"/>
                </a:solidFill>
                <a:latin typeface="Arial" panose="020B0604020202020204" pitchFamily="34" charset="0"/>
              </a:rPr>
              <a:t>Children who learn to manage their feelings: </a:t>
            </a:r>
          </a:p>
          <a:p>
            <a:r>
              <a:rPr lang="en-US" sz="1200" b="0" i="1" u="none" strike="noStrike" baseline="0" dirty="0" smtClean="0">
                <a:solidFill>
                  <a:srgbClr val="000000"/>
                </a:solidFill>
                <a:latin typeface="Arial" panose="020B0604020202020204" pitchFamily="34" charset="0"/>
              </a:rPr>
              <a:t>- Get along better with family and friends. </a:t>
            </a:r>
          </a:p>
          <a:p>
            <a:r>
              <a:rPr lang="en-US" sz="1200" b="0" i="1" u="none" strike="noStrike" baseline="0" dirty="0" smtClean="0">
                <a:solidFill>
                  <a:srgbClr val="000000"/>
                </a:solidFill>
                <a:latin typeface="Arial" panose="020B0604020202020204" pitchFamily="34" charset="0"/>
              </a:rPr>
              <a:t>- Have higher self-esteem. </a:t>
            </a:r>
          </a:p>
          <a:p>
            <a:r>
              <a:rPr lang="en-US" sz="1200" b="0" i="1" u="none" strike="noStrike" baseline="0" dirty="0" smtClean="0">
                <a:solidFill>
                  <a:srgbClr val="000000"/>
                </a:solidFill>
                <a:latin typeface="Arial" panose="020B0604020202020204" pitchFamily="34" charset="0"/>
              </a:rPr>
              <a:t>- Keep trying even when a task is difficult. </a:t>
            </a:r>
          </a:p>
          <a:p>
            <a:r>
              <a:rPr lang="en-US" sz="1200" b="0" i="1" u="none" strike="noStrike" baseline="0" dirty="0" smtClean="0">
                <a:solidFill>
                  <a:srgbClr val="000000"/>
                </a:solidFill>
                <a:latin typeface="Arial" panose="020B0604020202020204" pitchFamily="34" charset="0"/>
              </a:rPr>
              <a:t>- Are better able to stay focused and engaged in learning. </a:t>
            </a:r>
          </a:p>
          <a:p>
            <a:r>
              <a:rPr lang="en-US" sz="1200" b="0" i="1" u="none" strike="noStrike" baseline="0" dirty="0" smtClean="0">
                <a:solidFill>
                  <a:srgbClr val="000000"/>
                </a:solidFill>
                <a:latin typeface="Arial" panose="020B0604020202020204" pitchFamily="34" charset="0"/>
              </a:rPr>
              <a:t>Children who have not yet learned to manage their feelings are more likely to: </a:t>
            </a:r>
          </a:p>
          <a:p>
            <a:r>
              <a:rPr lang="en-US" sz="1200" b="0" i="1" u="none" strike="noStrike" baseline="0" dirty="0" smtClean="0">
                <a:solidFill>
                  <a:srgbClr val="000000"/>
                </a:solidFill>
                <a:latin typeface="Arial" panose="020B0604020202020204" pitchFamily="34" charset="0"/>
              </a:rPr>
              <a:t>- Throw tantrums, hit, or withdraw from others. </a:t>
            </a:r>
          </a:p>
          <a:p>
            <a:r>
              <a:rPr lang="en-US" sz="1200" b="0" i="1" u="none" strike="noStrike" baseline="0" dirty="0" smtClean="0">
                <a:solidFill>
                  <a:srgbClr val="000000"/>
                </a:solidFill>
                <a:latin typeface="Arial" panose="020B0604020202020204" pitchFamily="34" charset="0"/>
              </a:rPr>
              <a:t>- Get teased, get into fights, get in trouble at school. </a:t>
            </a:r>
          </a:p>
          <a:p>
            <a:r>
              <a:rPr lang="en-US" sz="1200" b="0" i="1" u="none" strike="noStrike" baseline="0" dirty="0" smtClean="0">
                <a:solidFill>
                  <a:srgbClr val="000000"/>
                </a:solidFill>
                <a:latin typeface="Arial" panose="020B0604020202020204" pitchFamily="34" charset="0"/>
              </a:rPr>
              <a:t>- Have problems with alcohol or drugs as teenagers. </a:t>
            </a:r>
            <a:endParaRPr lang="en-US" sz="1200" b="0" i="1" u="none" strike="noStrike" kern="1200" baseline="0" dirty="0" smtClean="0">
              <a:solidFill>
                <a:schemeClr val="tx1"/>
              </a:solidFill>
              <a:latin typeface="+mn-lt"/>
              <a:ea typeface="+mn-ea"/>
              <a:cs typeface="+mn-cs"/>
            </a:endParaRP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Pre-K helps children learn how to manage their feelings.</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Learning to manage feelings means:</a:t>
            </a:r>
          </a:p>
          <a:p>
            <a:r>
              <a:rPr lang="en-US" sz="1200" b="0" i="1" u="none" strike="noStrike" kern="1200" baseline="0" dirty="0" smtClean="0">
                <a:solidFill>
                  <a:schemeClr val="tx1"/>
                </a:solidFill>
                <a:latin typeface="+mn-lt"/>
                <a:ea typeface="+mn-ea"/>
                <a:cs typeface="+mn-cs"/>
              </a:rPr>
              <a:t>• Learning feeling words, such as happy, sad, and scared.</a:t>
            </a:r>
          </a:p>
          <a:p>
            <a:r>
              <a:rPr lang="en-US" sz="1200" b="0" i="1" u="none" strike="noStrike" kern="1200" baseline="0" dirty="0" smtClean="0">
                <a:solidFill>
                  <a:schemeClr val="tx1"/>
                </a:solidFill>
                <a:latin typeface="+mn-lt"/>
                <a:ea typeface="+mn-ea"/>
                <a:cs typeface="+mn-cs"/>
              </a:rPr>
              <a:t>• Recognizing strong feelings in their minds and bodies.</a:t>
            </a:r>
          </a:p>
          <a:p>
            <a:r>
              <a:rPr lang="en-US" sz="1200" b="0" i="1" u="none" strike="noStrike" kern="1200" baseline="0" dirty="0" smtClean="0">
                <a:solidFill>
                  <a:schemeClr val="tx1"/>
                </a:solidFill>
                <a:latin typeface="+mn-lt"/>
                <a:ea typeface="+mn-ea"/>
                <a:cs typeface="+mn-cs"/>
              </a:rPr>
              <a:t>• Expressing feelings appropriately.</a:t>
            </a:r>
          </a:p>
          <a:p>
            <a:r>
              <a:rPr lang="en-US" sz="1200" b="0" i="1" u="none" strike="noStrike" kern="1200" baseline="0" dirty="0" smtClean="0">
                <a:solidFill>
                  <a:schemeClr val="tx1"/>
                </a:solidFill>
                <a:latin typeface="+mn-lt"/>
                <a:ea typeface="+mn-ea"/>
                <a:cs typeface="+mn-cs"/>
              </a:rPr>
              <a:t>• Finding ways to calm down or feel better, when necessary.</a:t>
            </a:r>
          </a:p>
          <a:p>
            <a:endParaRPr lang="en-US" sz="1200" b="0" i="0" u="none" strike="noStrike" kern="1200" baseline="0" dirty="0" smtClean="0">
              <a:solidFill>
                <a:schemeClr val="tx1"/>
              </a:solidFill>
              <a:latin typeface="+mn-lt"/>
              <a:ea typeface="+mn-ea"/>
              <a:cs typeface="+mn-cs"/>
            </a:endParaRPr>
          </a:p>
          <a:p>
            <a:r>
              <a:rPr lang="en-US" sz="1200" b="0" i="0" u="sng" strike="noStrike" kern="1200" baseline="0" dirty="0" smtClean="0">
                <a:solidFill>
                  <a:schemeClr val="tx1"/>
                </a:solidFill>
                <a:latin typeface="+mn-lt"/>
                <a:ea typeface="+mn-ea"/>
                <a:cs typeface="+mn-cs"/>
              </a:rPr>
              <a:t>Ask:</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How does this all sound to you? Why do you believe learning these skills is important?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Affirm participants’ responses </a:t>
            </a:r>
            <a:r>
              <a:rPr lang="en-US" sz="1200" b="0" i="1" u="none" strike="noStrike" kern="1200" baseline="0" dirty="0" smtClean="0">
                <a:solidFill>
                  <a:schemeClr val="tx1"/>
                </a:solidFill>
                <a:latin typeface="+mn-lt"/>
                <a:ea typeface="+mn-ea"/>
                <a:cs typeface="+mn-cs"/>
              </a:rPr>
              <a:t>as they share with the group </a:t>
            </a:r>
            <a:r>
              <a:rPr lang="en-US" sz="1200" b="0" i="0" u="none" strike="noStrike" kern="1200" baseline="0" dirty="0" smtClean="0">
                <a:solidFill>
                  <a:schemeClr val="tx1"/>
                </a:solidFill>
                <a:latin typeface="+mn-lt"/>
                <a:ea typeface="+mn-ea"/>
                <a:cs typeface="+mn-cs"/>
              </a:rPr>
              <a:t>and thank them for sharing. </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Social and Emotional Development is also one of the major domains in New York State’s Pre-k Foundations for the Common Core, in recognition that that learning about feelings is an essential part of building a foundation for children</a:t>
            </a:r>
          </a:p>
          <a:p>
            <a:r>
              <a:rPr lang="en-US" sz="1200" b="0" i="1" u="none" strike="noStrike" kern="1200" baseline="0" dirty="0" smtClean="0">
                <a:solidFill>
                  <a:schemeClr val="tx1"/>
                </a:solidFill>
                <a:latin typeface="+mn-lt"/>
                <a:ea typeface="+mn-ea"/>
                <a:cs typeface="+mn-cs"/>
              </a:rPr>
              <a:t>to succeed as they move up to kindergarten and beyond.</a:t>
            </a:r>
          </a:p>
          <a:p>
            <a:endParaRPr lang="en-US" sz="1200" b="1" i="1"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*HANDOUT AVAILABLE:</a:t>
            </a:r>
            <a:r>
              <a:rPr lang="en-US" b="1" baseline="0" dirty="0" smtClean="0"/>
              <a:t> </a:t>
            </a:r>
            <a:r>
              <a:rPr lang="en-US" b="0" baseline="0" dirty="0" smtClean="0"/>
              <a:t>Note that this slide can be found on pages 4 &amp; 5 of your Teacher/Leader/Staff Handbook, and can be copied as a handout for families. It is also available to be printed online. </a:t>
            </a:r>
            <a:endParaRPr lang="en-US" b="0" dirty="0" smtClean="0"/>
          </a:p>
          <a:p>
            <a:endParaRPr lang="en-US" sz="1200" b="1" i="1"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Introduce Handbook and Model (5 </a:t>
            </a:r>
            <a:r>
              <a:rPr lang="en-US" sz="1200" b="1" kern="1200" dirty="0" err="1" smtClean="0">
                <a:solidFill>
                  <a:schemeClr val="tx1"/>
                </a:solidFill>
                <a:effectLst/>
                <a:latin typeface="+mn-lt"/>
                <a:ea typeface="+mn-ea"/>
                <a:cs typeface="+mn-cs"/>
              </a:rPr>
              <a:t>mins</a:t>
            </a:r>
            <a:r>
              <a:rPr lang="en-US" sz="1200" b="1"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Show</a:t>
            </a:r>
            <a:r>
              <a:rPr lang="en-US" sz="1200" kern="1200" dirty="0" smtClean="0">
                <a:solidFill>
                  <a:schemeClr val="tx1"/>
                </a:solidFill>
                <a:effectLst/>
                <a:latin typeface="+mn-lt"/>
                <a:ea typeface="+mn-ea"/>
                <a:cs typeface="+mn-cs"/>
              </a:rPr>
              <a:t> families the </a:t>
            </a:r>
            <a:r>
              <a:rPr lang="en-US" sz="1200" i="1" kern="1200" dirty="0" smtClean="0">
                <a:solidFill>
                  <a:schemeClr val="tx1"/>
                </a:solidFill>
                <a:effectLst/>
                <a:latin typeface="+mn-lt"/>
                <a:ea typeface="+mn-ea"/>
                <a:cs typeface="+mn-cs"/>
              </a:rPr>
              <a:t>Fun with Feelings </a:t>
            </a:r>
            <a:r>
              <a:rPr lang="en-US" sz="1200" u="sng" kern="1200" dirty="0" smtClean="0">
                <a:solidFill>
                  <a:schemeClr val="tx1"/>
                </a:solidFill>
                <a:effectLst/>
                <a:latin typeface="+mn-lt"/>
                <a:ea typeface="+mn-ea"/>
                <a:cs typeface="+mn-cs"/>
              </a:rPr>
              <a:t>cards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Show and </a:t>
            </a:r>
            <a:r>
              <a:rPr lang="en-US" sz="1200" u="sng" kern="1200" dirty="0" smtClean="0">
                <a:solidFill>
                  <a:schemeClr val="tx1"/>
                </a:solidFill>
                <a:effectLst/>
                <a:latin typeface="+mn-lt"/>
                <a:ea typeface="+mn-ea"/>
                <a:cs typeface="+mn-cs"/>
              </a:rPr>
              <a:t>explain the two types of cards </a:t>
            </a:r>
            <a:r>
              <a:rPr lang="en-US" sz="1200" kern="1200" dirty="0" smtClean="0">
                <a:solidFill>
                  <a:schemeClr val="tx1"/>
                </a:solidFill>
                <a:effectLst/>
                <a:latin typeface="+mn-lt"/>
                <a:ea typeface="+mn-ea"/>
                <a:cs typeface="+mn-cs"/>
              </a:rPr>
              <a:t>included in the deck:</a:t>
            </a:r>
          </a:p>
          <a:p>
            <a:pPr marL="628650" lvl="1" indent="-171450">
              <a:buFont typeface="Arial" panose="020B0604020202020204" pitchFamily="34" charset="0"/>
              <a:buChar char="•"/>
            </a:pPr>
            <a:r>
              <a:rPr lang="en-US" sz="1200" i="1" kern="1200" dirty="0" smtClean="0">
                <a:solidFill>
                  <a:schemeClr val="tx1"/>
                </a:solidFill>
                <a:effectLst/>
                <a:latin typeface="+mn-lt"/>
                <a:ea typeface="+mn-ea"/>
                <a:cs typeface="+mn-cs"/>
              </a:rPr>
              <a:t>orange </a:t>
            </a:r>
            <a:r>
              <a:rPr lang="en-US" sz="1200" b="0" i="1" kern="1200" dirty="0" smtClean="0">
                <a:solidFill>
                  <a:schemeClr val="tx1"/>
                </a:solidFill>
                <a:effectLst/>
                <a:latin typeface="+mn-lt"/>
                <a:ea typeface="+mn-ea"/>
                <a:cs typeface="+mn-cs"/>
              </a:rPr>
              <a:t>“I feel” cards show different feelings” </a:t>
            </a:r>
          </a:p>
          <a:p>
            <a:pPr marL="628650" lvl="1" indent="-171450">
              <a:spcAft>
                <a:spcPts val="600"/>
              </a:spcAft>
              <a:buFont typeface="Arial" panose="020B0604020202020204" pitchFamily="34" charset="0"/>
              <a:buChar char="•"/>
            </a:pPr>
            <a:r>
              <a:rPr lang="en-US" sz="1200" b="0" i="1" kern="1200" dirty="0" smtClean="0">
                <a:solidFill>
                  <a:schemeClr val="tx1"/>
                </a:solidFill>
                <a:effectLst/>
                <a:latin typeface="+mn-lt"/>
                <a:ea typeface="+mn-ea"/>
                <a:cs typeface="+mn-cs"/>
              </a:rPr>
              <a:t>purple “I can” </a:t>
            </a:r>
            <a:r>
              <a:rPr lang="en-US" sz="1200" i="1" kern="1200" dirty="0" smtClean="0">
                <a:solidFill>
                  <a:schemeClr val="tx1"/>
                </a:solidFill>
                <a:effectLst/>
                <a:latin typeface="+mn-lt"/>
                <a:ea typeface="+mn-ea"/>
                <a:cs typeface="+mn-cs"/>
              </a:rPr>
              <a:t>cards show different actions you can take to express the feeling, calm down or feel better.”</a:t>
            </a:r>
          </a:p>
          <a:p>
            <a:pPr marL="171450" lvl="0" indent="-171450">
              <a:spcAft>
                <a:spcPts val="600"/>
              </a:spcAft>
              <a:buFont typeface="Arial" panose="020B0604020202020204" pitchFamily="34" charset="0"/>
              <a:buChar char="•"/>
            </a:pPr>
            <a:r>
              <a:rPr lang="en-US" sz="1200" b="0" i="1" kern="1200" dirty="0" smtClean="0">
                <a:solidFill>
                  <a:schemeClr val="tx1"/>
                </a:solidFill>
                <a:effectLst/>
                <a:latin typeface="+mn-lt"/>
                <a:ea typeface="+mn-ea"/>
                <a:cs typeface="+mn-cs"/>
              </a:rPr>
              <a:t>At</a:t>
            </a:r>
            <a:r>
              <a:rPr lang="en-US" sz="1200" b="0" i="1" kern="1200" baseline="0" dirty="0" smtClean="0">
                <a:solidFill>
                  <a:schemeClr val="tx1"/>
                </a:solidFill>
                <a:effectLst/>
                <a:latin typeface="+mn-lt"/>
                <a:ea typeface="+mn-ea"/>
                <a:cs typeface="+mn-cs"/>
              </a:rPr>
              <a:t> the bottom of these cards there are little icons: a heart on the feelings cards and a lightbulb on the action cards. The </a:t>
            </a:r>
            <a:r>
              <a:rPr lang="en-US" sz="1200" b="0" i="1" u="sng" kern="1200" baseline="0" dirty="0" smtClean="0">
                <a:solidFill>
                  <a:schemeClr val="tx1"/>
                </a:solidFill>
                <a:effectLst/>
                <a:latin typeface="+mn-lt"/>
                <a:ea typeface="+mn-ea"/>
                <a:cs typeface="+mn-cs"/>
              </a:rPr>
              <a:t>icons match up</a:t>
            </a:r>
            <a:r>
              <a:rPr lang="en-US" sz="1200" b="0" i="1" u="none" kern="1200" baseline="0" dirty="0" smtClean="0">
                <a:solidFill>
                  <a:schemeClr val="tx1"/>
                </a:solidFill>
                <a:effectLst/>
                <a:latin typeface="+mn-lt"/>
                <a:ea typeface="+mn-ea"/>
                <a:cs typeface="+mn-cs"/>
              </a:rPr>
              <a:t> </a:t>
            </a:r>
            <a:r>
              <a:rPr lang="en-US" sz="1200" b="0" i="1" kern="1200" baseline="0" dirty="0" smtClean="0">
                <a:solidFill>
                  <a:schemeClr val="tx1"/>
                </a:solidFill>
                <a:effectLst/>
                <a:latin typeface="+mn-lt"/>
                <a:ea typeface="+mn-ea"/>
                <a:cs typeface="+mn-cs"/>
              </a:rPr>
              <a:t>together when you connect a feeling to an action. </a:t>
            </a:r>
          </a:p>
          <a:p>
            <a:pPr marL="628650" lvl="1" indent="-171450">
              <a:spcAft>
                <a:spcPts val="600"/>
              </a:spcAft>
              <a:buFont typeface="Arial" panose="020B0604020202020204" pitchFamily="34" charset="0"/>
              <a:buChar char="•"/>
            </a:pPr>
            <a:r>
              <a:rPr lang="en-US" sz="1200" b="0" i="0" kern="1200" baseline="0" dirty="0" smtClean="0">
                <a:solidFill>
                  <a:schemeClr val="tx1"/>
                </a:solidFill>
                <a:effectLst/>
                <a:latin typeface="+mn-lt"/>
                <a:ea typeface="+mn-ea"/>
                <a:cs typeface="+mn-cs"/>
              </a:rPr>
              <a:t>Demonstrate how the icons match up at the bottom when you put the cards together.</a:t>
            </a:r>
            <a:endParaRPr lang="en-US" sz="1200" b="0" i="0" kern="1200" dirty="0" smtClean="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r>
              <a:rPr lang="en-US" sz="1200" b="0" i="1" kern="1200" dirty="0" smtClean="0">
                <a:solidFill>
                  <a:schemeClr val="tx1"/>
                </a:solidFill>
                <a:effectLst/>
                <a:latin typeface="+mn-lt"/>
                <a:ea typeface="+mn-ea"/>
                <a:cs typeface="+mn-cs"/>
              </a:rPr>
              <a:t>The</a:t>
            </a:r>
            <a:r>
              <a:rPr lang="en-US" sz="1200" b="0" i="1" kern="1200" baseline="0" dirty="0" smtClean="0">
                <a:solidFill>
                  <a:schemeClr val="tx1"/>
                </a:solidFill>
                <a:effectLst/>
                <a:latin typeface="+mn-lt"/>
                <a:ea typeface="+mn-ea"/>
                <a:cs typeface="+mn-cs"/>
              </a:rPr>
              <a:t> cards can also be used to build with! </a:t>
            </a:r>
            <a:endParaRPr lang="en-US" sz="1200" b="0" i="1" kern="1200" dirty="0" smtClean="0">
              <a:solidFill>
                <a:schemeClr val="tx1"/>
              </a:solidFill>
              <a:effectLst/>
              <a:latin typeface="+mn-lt"/>
              <a:ea typeface="+mn-ea"/>
              <a:cs typeface="+mn-cs"/>
            </a:endParaRPr>
          </a:p>
          <a:p>
            <a:pPr marL="628650" lvl="1" indent="-171450">
              <a:spcAft>
                <a:spcPts val="600"/>
              </a:spcAft>
              <a:buFont typeface="Arial" panose="020B0604020202020204" pitchFamily="34" charset="0"/>
              <a:buChar char="•"/>
            </a:pPr>
            <a:r>
              <a:rPr lang="en-US" sz="1200" b="0" kern="1200" dirty="0" smtClean="0">
                <a:solidFill>
                  <a:schemeClr val="tx1"/>
                </a:solidFill>
                <a:effectLst/>
                <a:latin typeface="+mn-lt"/>
                <a:ea typeface="+mn-ea"/>
                <a:cs typeface="+mn-cs"/>
              </a:rPr>
              <a:t>Demonstrate how the cards can be</a:t>
            </a:r>
            <a:r>
              <a:rPr lang="en-US" sz="1200" b="0" kern="1200" baseline="0" dirty="0" smtClean="0">
                <a:solidFill>
                  <a:schemeClr val="tx1"/>
                </a:solidFill>
                <a:effectLst/>
                <a:latin typeface="+mn-lt"/>
                <a:ea typeface="+mn-ea"/>
                <a:cs typeface="+mn-cs"/>
              </a:rPr>
              <a:t> used to build by connecting the slits.  </a:t>
            </a:r>
          </a:p>
          <a:p>
            <a:pPr marL="628650" lvl="1" indent="-171450">
              <a:spcAft>
                <a:spcPts val="600"/>
              </a:spcAft>
              <a:buFont typeface="Arial" panose="020B0604020202020204" pitchFamily="34" charset="0"/>
              <a:buChar char="•"/>
            </a:pPr>
            <a:endParaRPr lang="en-US" sz="1200" b="1" kern="1200" dirty="0" smtClean="0">
              <a:solidFill>
                <a:schemeClr val="tx1"/>
              </a:solidFill>
              <a:effectLst/>
              <a:latin typeface="+mn-lt"/>
              <a:ea typeface="+mn-ea"/>
              <a:cs typeface="+mn-cs"/>
            </a:endParaRPr>
          </a:p>
          <a:p>
            <a:pPr marL="457200" lvl="1" indent="0">
              <a:spcAft>
                <a:spcPts val="600"/>
              </a:spcAft>
              <a:buFont typeface="Arial" panose="020B0604020202020204" pitchFamily="34" charset="0"/>
              <a:buNone/>
            </a:pP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58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Introduce Handbook, Model, &amp; Activity</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(15-20 </a:t>
            </a:r>
            <a:r>
              <a:rPr lang="en-US" sz="1200" b="1" kern="1200" dirty="0" err="1" smtClean="0">
                <a:solidFill>
                  <a:schemeClr val="tx1"/>
                </a:solidFill>
                <a:effectLst/>
                <a:latin typeface="+mn-lt"/>
                <a:ea typeface="+mn-ea"/>
                <a:cs typeface="+mn-cs"/>
              </a:rPr>
              <a:t>mins</a:t>
            </a:r>
            <a:r>
              <a:rPr lang="en-US" sz="1200" b="1"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Show families the Family Handbook they will receive with their deck.</a:t>
            </a:r>
          </a:p>
          <a:p>
            <a:endParaRPr lang="en-US" sz="1200" b="0" i="0" u="none" strike="noStrike"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u="sng" kern="1200" dirty="0" smtClean="0">
                <a:solidFill>
                  <a:schemeClr val="tx1"/>
                </a:solidFill>
                <a:effectLst/>
                <a:latin typeface="+mn-lt"/>
                <a:ea typeface="+mn-ea"/>
                <a:cs typeface="+mn-cs"/>
              </a:rPr>
              <a:t>Show</a:t>
            </a:r>
            <a:r>
              <a:rPr lang="en-US" sz="1200" b="0" kern="1200" dirty="0" smtClean="0">
                <a:solidFill>
                  <a:schemeClr val="tx1"/>
                </a:solidFill>
                <a:effectLst/>
                <a:latin typeface="+mn-lt"/>
                <a:ea typeface="+mn-ea"/>
                <a:cs typeface="+mn-cs"/>
              </a:rPr>
              <a:t> the </a:t>
            </a:r>
            <a:r>
              <a:rPr lang="en-US" sz="1200" b="0" u="sng" kern="1200" dirty="0" smtClean="0">
                <a:solidFill>
                  <a:schemeClr val="tx1"/>
                </a:solidFill>
                <a:effectLst/>
                <a:latin typeface="+mn-lt"/>
                <a:ea typeface="+mn-ea"/>
                <a:cs typeface="+mn-cs"/>
              </a:rPr>
              <a:t>three sets of instruction</a:t>
            </a:r>
            <a:r>
              <a:rPr lang="en-US" sz="1200" b="0" u="sng" kern="1200" baseline="0" dirty="0" smtClean="0">
                <a:solidFill>
                  <a:schemeClr val="tx1"/>
                </a:solidFill>
                <a:effectLst/>
                <a:latin typeface="+mn-lt"/>
                <a:ea typeface="+mn-ea"/>
                <a:cs typeface="+mn-cs"/>
              </a:rPr>
              <a:t> pages</a:t>
            </a:r>
            <a:r>
              <a:rPr lang="en-US" sz="1200" b="0" kern="1200" dirty="0" smtClean="0">
                <a:solidFill>
                  <a:schemeClr val="tx1"/>
                </a:solidFill>
                <a:effectLst/>
                <a:latin typeface="+mn-lt"/>
                <a:ea typeface="+mn-ea"/>
                <a:cs typeface="+mn-cs"/>
              </a:rPr>
              <a:t>.</a:t>
            </a:r>
            <a:endParaRPr lang="en-US" sz="1200" b="0" strike="sngStrike" kern="1200" baseline="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0" i="1" kern="1200" dirty="0" smtClean="0">
                <a:solidFill>
                  <a:schemeClr val="tx1"/>
                </a:solidFill>
                <a:effectLst/>
                <a:latin typeface="+mn-lt"/>
                <a:ea typeface="+mn-ea"/>
                <a:cs typeface="+mn-cs"/>
              </a:rPr>
              <a:t>“The </a:t>
            </a:r>
            <a:r>
              <a:rPr lang="en-US" sz="1200" b="0" i="1" u="sng" kern="1200" dirty="0" smtClean="0">
                <a:solidFill>
                  <a:schemeClr val="tx1"/>
                </a:solidFill>
                <a:effectLst/>
                <a:latin typeface="+mn-lt"/>
                <a:ea typeface="+mn-ea"/>
                <a:cs typeface="+mn-cs"/>
              </a:rPr>
              <a:t>Build,</a:t>
            </a:r>
            <a:r>
              <a:rPr lang="en-US" sz="1200" b="0" i="1" u="sng" kern="1200" baseline="0" dirty="0" smtClean="0">
                <a:solidFill>
                  <a:schemeClr val="tx1"/>
                </a:solidFill>
                <a:effectLst/>
                <a:latin typeface="+mn-lt"/>
                <a:ea typeface="+mn-ea"/>
                <a:cs typeface="+mn-cs"/>
              </a:rPr>
              <a:t> Play, Teach cards </a:t>
            </a:r>
            <a:r>
              <a:rPr lang="en-US" sz="1200" b="0" i="1" kern="1200" baseline="0" dirty="0" smtClean="0">
                <a:solidFill>
                  <a:schemeClr val="tx1"/>
                </a:solidFill>
                <a:effectLst/>
                <a:latin typeface="+mn-lt"/>
                <a:ea typeface="+mn-ea"/>
                <a:cs typeface="+mn-cs"/>
              </a:rPr>
              <a:t>offer ideas for fun activities to get you started with the cards, but you can make them your own too! As we explore the cards today, I encourage you to think about how these cards would work best for your family.”</a:t>
            </a:r>
            <a:endParaRPr lang="en-US"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u="sng" kern="1200" dirty="0" smtClean="0">
                <a:solidFill>
                  <a:schemeClr val="tx1"/>
                </a:solidFill>
                <a:effectLst/>
                <a:latin typeface="+mn-lt"/>
                <a:ea typeface="+mn-ea"/>
                <a:cs typeface="+mn-cs"/>
              </a:rPr>
              <a:t>Model</a:t>
            </a:r>
            <a:r>
              <a:rPr lang="en-US" sz="1200" b="0" kern="1200" dirty="0" smtClean="0">
                <a:solidFill>
                  <a:schemeClr val="tx1"/>
                </a:solidFill>
                <a:effectLst/>
                <a:latin typeface="+mn-lt"/>
                <a:ea typeface="+mn-ea"/>
                <a:cs typeface="+mn-cs"/>
              </a:rPr>
              <a:t> how you might use one of the </a:t>
            </a:r>
            <a:r>
              <a:rPr lang="en-US" sz="1200" b="0" i="1" kern="1200" dirty="0" smtClean="0">
                <a:solidFill>
                  <a:schemeClr val="tx1"/>
                </a:solidFill>
                <a:effectLst/>
                <a:latin typeface="+mn-lt"/>
                <a:ea typeface="+mn-ea"/>
                <a:cs typeface="+mn-cs"/>
              </a:rPr>
              <a:t>Play</a:t>
            </a:r>
            <a:r>
              <a:rPr lang="en-US" sz="1200" b="0" kern="1200" dirty="0" smtClean="0">
                <a:solidFill>
                  <a:schemeClr val="tx1"/>
                </a:solidFill>
                <a:effectLst/>
                <a:latin typeface="+mn-lt"/>
                <a:ea typeface="+mn-ea"/>
                <a:cs typeface="+mn-cs"/>
              </a:rPr>
              <a:t> ideas from the Family Handbook with a child. </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For example, read “Make a Face” on the </a:t>
            </a:r>
            <a:r>
              <a:rPr lang="en-US" sz="1200" b="0" i="1" kern="1200" dirty="0" smtClean="0">
                <a:solidFill>
                  <a:schemeClr val="tx1"/>
                </a:solidFill>
                <a:effectLst/>
                <a:latin typeface="+mn-lt"/>
                <a:ea typeface="+mn-ea"/>
                <a:cs typeface="+mn-cs"/>
              </a:rPr>
              <a:t>Play</a:t>
            </a:r>
            <a:r>
              <a:rPr lang="en-US" sz="1200" b="0" kern="1200" dirty="0" smtClean="0">
                <a:solidFill>
                  <a:schemeClr val="tx1"/>
                </a:solidFill>
                <a:effectLst/>
                <a:latin typeface="+mn-lt"/>
                <a:ea typeface="+mn-ea"/>
                <a:cs typeface="+mn-cs"/>
              </a:rPr>
              <a:t> page in the handbook (p. 4), hold up an “I feel” card, say the feeling and make the face that goes with it. </a:t>
            </a:r>
          </a:p>
          <a:p>
            <a:pPr marL="628650" lvl="1" indent="-171450">
              <a:buFont typeface="Arial" panose="020B0604020202020204" pitchFamily="34" charset="0"/>
              <a:buChar char="•"/>
            </a:pPr>
            <a:endParaRPr lang="en-US" sz="1200" b="1" i="0" u="none" strike="noStrike" kern="1200" baseline="0" dirty="0" smtClean="0">
              <a:solidFill>
                <a:schemeClr val="tx1"/>
              </a:solidFill>
              <a:effectLst/>
              <a:latin typeface="+mn-lt"/>
              <a:ea typeface="+mn-ea"/>
              <a:cs typeface="+mn-cs"/>
            </a:endParaRPr>
          </a:p>
          <a:p>
            <a:r>
              <a:rPr lang="en-US" sz="1200" b="0" i="0" u="sng" strike="noStrike" kern="1200" baseline="0" dirty="0" smtClean="0">
                <a:solidFill>
                  <a:schemeClr val="tx1"/>
                </a:solidFill>
                <a:effectLst/>
                <a:latin typeface="+mn-lt"/>
                <a:ea typeface="+mn-ea"/>
                <a:cs typeface="+mn-cs"/>
              </a:rPr>
              <a:t>Activity</a:t>
            </a:r>
            <a:r>
              <a:rPr lang="en-US" sz="1200" b="1" i="0" u="none" strike="noStrike" kern="1200" baseline="0" dirty="0" smtClean="0">
                <a:solidFill>
                  <a:schemeClr val="tx1"/>
                </a:solidFill>
                <a:effectLst/>
                <a:latin typeface="+mn-lt"/>
                <a:ea typeface="+mn-ea"/>
                <a:cs typeface="+mn-cs"/>
              </a:rPr>
              <a:t>: </a:t>
            </a:r>
          </a:p>
          <a:p>
            <a:endParaRPr lang="en-US" sz="1200" b="1"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1. Ask families to split into three groups.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 Give each group one section of the Hand-book to focus on: Build, Play, or Teach.</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 Ask each group to pick 1 or 2 ideas from their section and practice using the cards together.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Ask for a volunteer in each group to read the instructions aloud before they practice using the cards together.</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Once families are familiar with the cards, encourage them to role play with one person playing the role of a child and the rest of the group as adults. Families could also role play in smaller groups or pairs.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It can be helpful for parents to pretend to be their own child so they can anticipate how their child may engage with the cards.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Circulate to answer questions and check understanding. Acknowledge participation!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Invite families to share about their experience, favorite part, and/or any ideas they had about other ways to use the cards at home or on the go.</a:t>
            </a:r>
          </a:p>
          <a:p>
            <a:pPr marL="457200" lvl="1" indent="0">
              <a:buFont typeface="Arial" panose="020B0604020202020204" pitchFamily="34" charset="0"/>
              <a:buNone/>
            </a:pPr>
            <a:r>
              <a:rPr lang="en-US" sz="1200" b="0" i="0" u="sng" strike="noStrike" kern="1200" baseline="0" dirty="0" smtClean="0">
                <a:solidFill>
                  <a:schemeClr val="tx1"/>
                </a:solidFill>
                <a:latin typeface="+mn-lt"/>
                <a:ea typeface="+mn-ea"/>
                <a:cs typeface="+mn-cs"/>
              </a:rPr>
              <a:t>Ask:</a:t>
            </a:r>
            <a:r>
              <a:rPr lang="en-US" sz="1200" b="0" i="0" u="none" strike="noStrike" kern="1200" baseline="0" dirty="0" smtClean="0">
                <a:solidFill>
                  <a:schemeClr val="tx1"/>
                </a:solidFill>
                <a:latin typeface="+mn-lt"/>
                <a:ea typeface="+mn-ea"/>
                <a:cs typeface="+mn-cs"/>
              </a:rPr>
              <a:t> </a:t>
            </a:r>
          </a:p>
          <a:p>
            <a:pPr marL="457200" lvl="1" indent="0">
              <a:buFont typeface="Arial" panose="020B0604020202020204" pitchFamily="34" charset="0"/>
              <a:buNone/>
            </a:pPr>
            <a:r>
              <a:rPr lang="en-US" sz="1200" b="0" i="1" u="none" strike="noStrike" kern="1200" baseline="0" dirty="0" smtClean="0">
                <a:solidFill>
                  <a:schemeClr val="tx1"/>
                </a:solidFill>
                <a:latin typeface="+mn-lt"/>
                <a:ea typeface="+mn-ea"/>
                <a:cs typeface="+mn-cs"/>
              </a:rPr>
              <a:t>How was that experience for you? </a:t>
            </a:r>
          </a:p>
          <a:p>
            <a:pPr marL="457200" lvl="1" indent="0">
              <a:buFont typeface="Arial" panose="020B0604020202020204" pitchFamily="34" charset="0"/>
              <a:buNone/>
            </a:pPr>
            <a:r>
              <a:rPr lang="en-US" sz="1200" b="0" i="1" u="none" strike="noStrike" kern="1200" baseline="0" dirty="0" smtClean="0">
                <a:solidFill>
                  <a:schemeClr val="tx1"/>
                </a:solidFill>
                <a:latin typeface="+mn-lt"/>
                <a:ea typeface="+mn-ea"/>
                <a:cs typeface="+mn-cs"/>
              </a:rPr>
              <a:t>Did it spark any ideas about how you may want to use the cards?</a:t>
            </a:r>
          </a:p>
          <a:p>
            <a:endParaRPr lang="en-US" sz="1200" b="0" i="0" u="none" strike="noStrike"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639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Self-Reflection &amp; Goals (5-10 </a:t>
            </a:r>
            <a:r>
              <a:rPr lang="en-US" sz="1200" b="1" i="0" u="none" strike="noStrike" kern="1200" baseline="0" dirty="0" err="1" smtClean="0">
                <a:solidFill>
                  <a:schemeClr val="tx1"/>
                </a:solidFill>
                <a:latin typeface="+mn-lt"/>
                <a:ea typeface="+mn-ea"/>
                <a:cs typeface="+mn-cs"/>
              </a:rPr>
              <a:t>mins</a:t>
            </a:r>
            <a:r>
              <a:rPr lang="en-US" sz="1200" b="1"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Invite families to think about or write down a social-emotional skill their child is already successful in and then one goal they have for their child this year. Families may not want to share with the group, but you can invite them to talk with their child’s teacher about this goal:</a:t>
            </a:r>
          </a:p>
          <a:p>
            <a:endParaRPr lang="en-US" sz="1200" b="0" i="0" u="none" strike="noStrike" kern="1200" baseline="0" dirty="0" smtClean="0">
              <a:solidFill>
                <a:schemeClr val="tx1"/>
              </a:solidFill>
              <a:effectLst/>
              <a:latin typeface="+mn-lt"/>
              <a:ea typeface="+mn-ea"/>
              <a:cs typeface="+mn-cs"/>
            </a:endParaRPr>
          </a:p>
          <a:p>
            <a:r>
              <a:rPr lang="en-US" sz="1200" b="0" i="1" u="none" strike="noStrike" kern="1200" baseline="0" dirty="0" smtClean="0">
                <a:solidFill>
                  <a:schemeClr val="tx1"/>
                </a:solidFill>
                <a:latin typeface="+mn-lt"/>
                <a:ea typeface="+mn-ea"/>
                <a:cs typeface="+mn-cs"/>
              </a:rPr>
              <a:t>“We talked today about emotions and why it is so important for your children to learn about them. Given what we have learned, </a:t>
            </a:r>
            <a:r>
              <a:rPr lang="en-US" sz="1200" b="0" i="1" u="sng" strike="noStrike" kern="1200" baseline="0" dirty="0" smtClean="0">
                <a:solidFill>
                  <a:schemeClr val="tx1"/>
                </a:solidFill>
                <a:latin typeface="+mn-lt"/>
                <a:ea typeface="+mn-ea"/>
                <a:cs typeface="+mn-cs"/>
              </a:rPr>
              <a:t>what social-emotional strengths does your child show already?</a:t>
            </a:r>
            <a:r>
              <a:rPr lang="en-US" sz="1200" b="0" i="1" u="none" strike="noStrike" kern="1200" baseline="0" dirty="0" smtClean="0">
                <a:solidFill>
                  <a:schemeClr val="tx1"/>
                </a:solidFill>
                <a:latin typeface="+mn-lt"/>
                <a:ea typeface="+mn-ea"/>
                <a:cs typeface="+mn-cs"/>
              </a:rPr>
              <a:t> Maybe sharing or naming their feelings?”</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Provide other examples, as needed.</a:t>
            </a:r>
          </a:p>
          <a:p>
            <a:r>
              <a:rPr lang="en-US" sz="1200" b="0" i="0" u="none" strike="noStrike" kern="1200" baseline="0" dirty="0" smtClean="0">
                <a:solidFill>
                  <a:schemeClr val="tx1"/>
                </a:solidFill>
                <a:latin typeface="+mn-lt"/>
                <a:ea typeface="+mn-ea"/>
                <a:cs typeface="+mn-cs"/>
              </a:rPr>
              <a:t>Give families a minute to think or talk quietly at the table.</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“Now, think about </a:t>
            </a:r>
            <a:r>
              <a:rPr lang="en-US" sz="1200" b="0" i="1" u="sng" strike="noStrike" kern="1200" baseline="0" dirty="0" smtClean="0">
                <a:solidFill>
                  <a:schemeClr val="tx1"/>
                </a:solidFill>
                <a:latin typeface="+mn-lt"/>
                <a:ea typeface="+mn-ea"/>
                <a:cs typeface="+mn-cs"/>
              </a:rPr>
              <a:t>what behaviors you see now </a:t>
            </a:r>
            <a:r>
              <a:rPr lang="en-US" sz="1200" b="0" i="1" u="none" strike="noStrike" kern="1200" baseline="0" dirty="0" smtClean="0">
                <a:solidFill>
                  <a:schemeClr val="tx1"/>
                </a:solidFill>
                <a:latin typeface="+mn-lt"/>
                <a:ea typeface="+mn-ea"/>
                <a:cs typeface="+mn-cs"/>
              </a:rPr>
              <a:t>and the </a:t>
            </a:r>
            <a:r>
              <a:rPr lang="en-US" sz="1200" b="0" i="1" u="sng" strike="noStrike" kern="1200" baseline="0" dirty="0" smtClean="0">
                <a:solidFill>
                  <a:schemeClr val="tx1"/>
                </a:solidFill>
                <a:latin typeface="+mn-lt"/>
                <a:ea typeface="+mn-ea"/>
                <a:cs typeface="+mn-cs"/>
              </a:rPr>
              <a:t>behaviors you want to see instead</a:t>
            </a:r>
            <a:r>
              <a:rPr lang="en-US" sz="1200" b="0" i="1" u="none" strike="noStrike" kern="1200" baseline="0" dirty="0" smtClean="0">
                <a:solidFill>
                  <a:schemeClr val="tx1"/>
                </a:solidFill>
                <a:latin typeface="+mn-lt"/>
                <a:ea typeface="+mn-ea"/>
                <a:cs typeface="+mn-cs"/>
              </a:rPr>
              <a:t>. What is </a:t>
            </a:r>
            <a:r>
              <a:rPr lang="en-US" sz="1200" b="0" i="1" u="sng" strike="noStrike" kern="1200" baseline="0" dirty="0" smtClean="0">
                <a:solidFill>
                  <a:schemeClr val="tx1"/>
                </a:solidFill>
                <a:latin typeface="+mn-lt"/>
                <a:ea typeface="+mn-ea"/>
                <a:cs typeface="+mn-cs"/>
              </a:rPr>
              <a:t>a goal you have for your child this year</a:t>
            </a:r>
            <a:r>
              <a:rPr lang="en-US" sz="1200" b="0" i="1" u="none" strike="noStrike" kern="1200" baseline="0" dirty="0" smtClean="0">
                <a:solidFill>
                  <a:schemeClr val="tx1"/>
                </a:solidFill>
                <a:latin typeface="+mn-lt"/>
                <a:ea typeface="+mn-ea"/>
                <a:cs typeface="+mn-cs"/>
              </a:rPr>
              <a:t>? For example, my daughter gets so frustrated when she’s drawing. She rips her paper. I want her to keep trying and feel proud of what she can do. That is my goal.”</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baseline="0" dirty="0" smtClean="0">
                <a:solidFill>
                  <a:schemeClr val="tx1"/>
                </a:solidFill>
                <a:effectLst/>
                <a:latin typeface="+mn-lt"/>
                <a:ea typeface="+mn-ea"/>
                <a:cs typeface="+mn-cs"/>
              </a:rPr>
              <a:t>Ask</a:t>
            </a:r>
            <a:r>
              <a:rPr lang="en-US" sz="1200" b="0" i="0" u="none" strike="noStrike" kern="1200" baseline="0" dirty="0" smtClean="0">
                <a:solidFill>
                  <a:schemeClr val="tx1"/>
                </a:solidFill>
                <a:effectLst/>
                <a:latin typeface="+mn-lt"/>
                <a:ea typeface="+mn-ea"/>
                <a:cs typeface="+mn-cs"/>
              </a:rPr>
              <a:t> if anyone would like to share one of their goals and/or ideas for using the cards at home with their children. </a:t>
            </a:r>
            <a:r>
              <a:rPr lang="en-US" sz="1200" b="0" i="0" u="none" strike="noStrike" kern="1200" baseline="0" dirty="0" smtClean="0">
                <a:solidFill>
                  <a:schemeClr val="tx1"/>
                </a:solidFill>
                <a:latin typeface="+mn-lt"/>
                <a:ea typeface="+mn-ea"/>
                <a:cs typeface="+mn-cs"/>
              </a:rPr>
              <a:t>You might refer back to ideas shared after the activity, add ideas, pull from the instruction cards and/or brainstorm together new ways to use the cards for particular goals.</a:t>
            </a:r>
          </a:p>
          <a:p>
            <a:endParaRPr lang="en-US" sz="1200" b="0" i="0" u="none" strike="noStrike" kern="1200" baseline="0" dirty="0" smtClean="0">
              <a:solidFill>
                <a:schemeClr val="tx1"/>
              </a:solidFill>
              <a:latin typeface="+mn-lt"/>
              <a:ea typeface="+mn-ea"/>
              <a:cs typeface="+mn-cs"/>
            </a:endParaRPr>
          </a:p>
          <a:p>
            <a:r>
              <a:rPr lang="en-US" b="0" dirty="0" smtClean="0"/>
              <a:t>After</a:t>
            </a:r>
            <a:r>
              <a:rPr lang="en-US" b="0" baseline="0" dirty="0" smtClean="0"/>
              <a:t> some participants have shared out, </a:t>
            </a:r>
            <a:r>
              <a:rPr lang="en-US" b="0" u="sng" baseline="0" dirty="0" smtClean="0"/>
              <a:t>encourage everyone to connect with their child’s teacher </a:t>
            </a:r>
            <a:r>
              <a:rPr lang="en-US" b="0" baseline="0" dirty="0" smtClean="0"/>
              <a:t>about Social Emotional Learning:</a:t>
            </a:r>
          </a:p>
          <a:p>
            <a:endParaRPr lang="en-US"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smtClean="0">
                <a:solidFill>
                  <a:schemeClr val="tx1"/>
                </a:solidFill>
                <a:effectLst/>
                <a:latin typeface="+mn-lt"/>
                <a:ea typeface="+mn-ea"/>
                <a:cs typeface="+mn-cs"/>
              </a:rPr>
              <a:t>“</a:t>
            </a:r>
            <a:r>
              <a:rPr lang="en-US" sz="1200" b="0" i="1" dirty="0" smtClean="0">
                <a:solidFill>
                  <a:schemeClr val="accent1">
                    <a:lumMod val="75000"/>
                  </a:schemeClr>
                </a:solidFill>
              </a:rPr>
              <a:t>If you are interested, consider sharing your goals, reflections, or any questions with your child’s teachers to learn more about your child’s Social Emotional Learning.</a:t>
            </a:r>
            <a:r>
              <a:rPr lang="en-US" sz="1200" b="0" i="1" kern="1200" dirty="0" smtClean="0">
                <a:solidFill>
                  <a:schemeClr val="tx1"/>
                </a:solidFill>
                <a:effectLst/>
                <a:latin typeface="+mn-lt"/>
                <a:ea typeface="+mn-ea"/>
                <a:cs typeface="+mn-cs"/>
              </a:rPr>
              <a:t>” </a:t>
            </a:r>
            <a:endParaRPr lang="en-US" sz="1200" b="0" i="1" dirty="0" smtClean="0">
              <a:solidFill>
                <a:schemeClr val="accent1">
                  <a:lumMod val="75000"/>
                </a:schemeClr>
              </a:solidFill>
            </a:endParaRPr>
          </a:p>
          <a:p>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489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i="1" dirty="0" smtClean="0"/>
              <a:t>Do you have any lingering</a:t>
            </a:r>
            <a:r>
              <a:rPr lang="en-US" b="0" i="1" baseline="0" dirty="0" smtClean="0"/>
              <a:t> questions right now?</a:t>
            </a:r>
            <a:endParaRPr lang="en-US" b="0" i="1" dirty="0"/>
          </a:p>
        </p:txBody>
      </p:sp>
      <p:sp>
        <p:nvSpPr>
          <p:cNvPr id="4" name="Slide Number Placeholder 3"/>
          <p:cNvSpPr>
            <a:spLocks noGrp="1"/>
          </p:cNvSpPr>
          <p:nvPr>
            <p:ph type="sldNum" sz="quarter" idx="10"/>
          </p:nvPr>
        </p:nvSpPr>
        <p:spPr/>
        <p:txBody>
          <a:bodyPr/>
          <a:lstStyle/>
          <a:p>
            <a:fld id="{D0373465-EB41-41E1-9632-FC7855FEE0F8}" type="slidenum">
              <a:rPr lang="en-US" smtClean="0"/>
              <a:t>6</a:t>
            </a:fld>
            <a:endParaRPr lang="en-US"/>
          </a:p>
        </p:txBody>
      </p:sp>
    </p:spTree>
    <p:extLst>
      <p:ext uri="{BB962C8B-B14F-4D97-AF65-F5344CB8AC3E}">
        <p14:creationId xmlns:p14="http://schemas.microsoft.com/office/powerpoint/2010/main" val="2343034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solidFill>
                  <a:schemeClr val="accent1">
                    <a:lumMod val="75000"/>
                  </a:schemeClr>
                </a:solidFill>
              </a:rPr>
              <a:t>General Reflection (5 </a:t>
            </a:r>
            <a:r>
              <a:rPr lang="en-US" sz="1200" b="1" i="0" dirty="0" err="1" smtClean="0">
                <a:solidFill>
                  <a:schemeClr val="accent1">
                    <a:lumMod val="75000"/>
                  </a:schemeClr>
                </a:solidFill>
              </a:rPr>
              <a:t>mins</a:t>
            </a:r>
            <a:r>
              <a:rPr lang="en-US" sz="1200" b="1" i="0" dirty="0" smtClean="0">
                <a:solidFill>
                  <a:schemeClr val="accent1">
                    <a:lumMod val="75000"/>
                  </a:schemeClr>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dirty="0" smtClean="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smtClean="0">
                <a:solidFill>
                  <a:schemeClr val="accent1">
                    <a:lumMod val="75000"/>
                  </a:schemeClr>
                </a:solidFill>
              </a:rPr>
              <a:t>Before we go, </a:t>
            </a:r>
            <a:r>
              <a:rPr lang="en-US" sz="1200" b="0" i="1" dirty="0" smtClean="0">
                <a:solidFill>
                  <a:schemeClr val="accent3"/>
                </a:solidFill>
                <a:latin typeface="Arial" panose="020B0604020202020204" pitchFamily="34" charset="0"/>
                <a:cs typeface="Arial" panose="020B0604020202020204" pitchFamily="34" charset="0"/>
              </a:rPr>
              <a:t>What is one thought you are leaving with today?</a:t>
            </a:r>
          </a:p>
          <a:p>
            <a:endParaRPr lang="en-US" sz="1200" b="0" i="0" dirty="0" smtClean="0">
              <a:solidFill>
                <a:schemeClr val="accent1">
                  <a:lumMod val="75000"/>
                </a:schemeClr>
              </a:solidFill>
            </a:endParaRPr>
          </a:p>
          <a:p>
            <a:r>
              <a:rPr lang="en-US" sz="1200" b="0" i="0" dirty="0" smtClean="0">
                <a:solidFill>
                  <a:schemeClr val="accent1">
                    <a:lumMod val="75000"/>
                  </a:schemeClr>
                </a:solidFill>
              </a:rPr>
              <a:t>Affirm and</a:t>
            </a:r>
            <a:r>
              <a:rPr lang="en-US" sz="1200" b="0" i="0" baseline="0" dirty="0" smtClean="0">
                <a:solidFill>
                  <a:schemeClr val="accent1">
                    <a:lumMod val="75000"/>
                  </a:schemeClr>
                </a:solidFill>
              </a:rPr>
              <a:t> thank families for sharing. </a:t>
            </a:r>
            <a:endParaRPr lang="en-US" sz="1200" b="0" i="0" dirty="0" smtClean="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D0373465-EB41-41E1-9632-FC7855FEE0F8}" type="slidenum">
              <a:rPr lang="en-US" smtClean="0"/>
              <a:t>7</a:t>
            </a:fld>
            <a:endParaRPr lang="en-US"/>
          </a:p>
        </p:txBody>
      </p:sp>
    </p:spTree>
    <p:extLst>
      <p:ext uri="{BB962C8B-B14F-4D97-AF65-F5344CB8AC3E}">
        <p14:creationId xmlns:p14="http://schemas.microsoft.com/office/powerpoint/2010/main" val="1545089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Thank families for attendance and participation.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If possible, make yourself available for brief one-on-one interactions with families as they leave.</a:t>
            </a:r>
          </a:p>
          <a:p>
            <a:endParaRPr lang="en-US" dirty="0"/>
          </a:p>
        </p:txBody>
      </p:sp>
      <p:sp>
        <p:nvSpPr>
          <p:cNvPr id="4" name="Slide Number Placeholder 3"/>
          <p:cNvSpPr>
            <a:spLocks noGrp="1"/>
          </p:cNvSpPr>
          <p:nvPr>
            <p:ph type="sldNum" sz="quarter" idx="10"/>
          </p:nvPr>
        </p:nvSpPr>
        <p:spPr/>
        <p:txBody>
          <a:bodyPr/>
          <a:lstStyle/>
          <a:p>
            <a:fld id="{D0373465-EB41-41E1-9632-FC7855FEE0F8}" type="slidenum">
              <a:rPr lang="en-US" smtClean="0"/>
              <a:t>8</a:t>
            </a:fld>
            <a:endParaRPr lang="en-US"/>
          </a:p>
        </p:txBody>
      </p:sp>
    </p:spTree>
    <p:extLst>
      <p:ext uri="{BB962C8B-B14F-4D97-AF65-F5344CB8AC3E}">
        <p14:creationId xmlns:p14="http://schemas.microsoft.com/office/powerpoint/2010/main" val="854758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K4A_Title Slide 02">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73831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PK4A_Section Break_Orang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9" name="Imagen 1" descr="circulo 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9051" y="3174624"/>
            <a:ext cx="820596" cy="817134"/>
          </a:xfrm>
          <a:prstGeom prst="rect">
            <a:avLst/>
          </a:prstGeom>
        </p:spPr>
      </p:pic>
      <p:pic>
        <p:nvPicPr>
          <p:cNvPr id="10" name="Imagen 2" descr="circ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1544" y="2511377"/>
            <a:ext cx="820596" cy="817134"/>
          </a:xfrm>
          <a:prstGeom prst="rect">
            <a:avLst/>
          </a:prstGeom>
        </p:spPr>
      </p:pic>
    </p:spTree>
    <p:extLst>
      <p:ext uri="{BB962C8B-B14F-4D97-AF65-F5344CB8AC3E}">
        <p14:creationId xmlns:p14="http://schemas.microsoft.com/office/powerpoint/2010/main" val="1226672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PK4A_Section Break_Blu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6" name="Imagen 6"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469" y="3015861"/>
            <a:ext cx="820596" cy="817134"/>
          </a:xfrm>
          <a:prstGeom prst="rect">
            <a:avLst/>
          </a:prstGeom>
        </p:spPr>
      </p:pic>
      <p:pic>
        <p:nvPicPr>
          <p:cNvPr id="7" name="Imagen 10"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77935" y="3015861"/>
            <a:ext cx="820596" cy="817134"/>
          </a:xfrm>
          <a:prstGeom prst="rect">
            <a:avLst/>
          </a:prstGeom>
        </p:spPr>
      </p:pic>
    </p:spTree>
    <p:extLst>
      <p:ext uri="{BB962C8B-B14F-4D97-AF65-F5344CB8AC3E}">
        <p14:creationId xmlns:p14="http://schemas.microsoft.com/office/powerpoint/2010/main" val="1525696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PK4A_Section Break_Green">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8" name="Imagen 7"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5767" y="2391830"/>
            <a:ext cx="820596" cy="817134"/>
          </a:xfrm>
          <a:prstGeom prst="rect">
            <a:avLst/>
          </a:prstGeom>
        </p:spPr>
      </p:pic>
      <p:pic>
        <p:nvPicPr>
          <p:cNvPr id="9"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7867637" y="3424428"/>
            <a:ext cx="820596" cy="817134"/>
          </a:xfrm>
          <a:prstGeom prst="rect">
            <a:avLst/>
          </a:prstGeom>
        </p:spPr>
      </p:pic>
    </p:spTree>
    <p:extLst>
      <p:ext uri="{BB962C8B-B14F-4D97-AF65-F5344CB8AC3E}">
        <p14:creationId xmlns:p14="http://schemas.microsoft.com/office/powerpoint/2010/main" val="601529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857281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511"/>
            <a:ext cx="7886700" cy="1500187"/>
          </a:xfrm>
        </p:spPr>
        <p:txBody>
          <a:bodyPr/>
          <a:lstStyle>
            <a:lvl1pPr marL="0" indent="0">
              <a:buNone/>
              <a:defRPr sz="1800">
                <a:solidFill>
                  <a:schemeClr val="tx1">
                    <a:tint val="75000"/>
                  </a:schemeClr>
                </a:solidFill>
              </a:defRPr>
            </a:lvl1pPr>
            <a:lvl2pPr marL="342155" indent="0">
              <a:buNone/>
              <a:defRPr sz="1500">
                <a:solidFill>
                  <a:schemeClr val="tx1">
                    <a:tint val="75000"/>
                  </a:schemeClr>
                </a:solidFill>
              </a:defRPr>
            </a:lvl2pPr>
            <a:lvl3pPr marL="684325" indent="0">
              <a:buNone/>
              <a:defRPr sz="1350">
                <a:solidFill>
                  <a:schemeClr val="tx1">
                    <a:tint val="75000"/>
                  </a:schemeClr>
                </a:solidFill>
              </a:defRPr>
            </a:lvl3pPr>
            <a:lvl4pPr marL="1026495" indent="0">
              <a:buNone/>
              <a:defRPr sz="1200">
                <a:solidFill>
                  <a:schemeClr val="tx1">
                    <a:tint val="75000"/>
                  </a:schemeClr>
                </a:solidFill>
              </a:defRPr>
            </a:lvl4pPr>
            <a:lvl5pPr marL="1368656" indent="0">
              <a:buNone/>
              <a:defRPr sz="1200">
                <a:solidFill>
                  <a:schemeClr val="tx1">
                    <a:tint val="75000"/>
                  </a:schemeClr>
                </a:solidFill>
              </a:defRPr>
            </a:lvl5pPr>
            <a:lvl6pPr marL="1710815" indent="0">
              <a:buNone/>
              <a:defRPr sz="1200">
                <a:solidFill>
                  <a:schemeClr val="tx1">
                    <a:tint val="75000"/>
                  </a:schemeClr>
                </a:solidFill>
              </a:defRPr>
            </a:lvl6pPr>
            <a:lvl7pPr marL="2052986" indent="0">
              <a:buNone/>
              <a:defRPr sz="1200">
                <a:solidFill>
                  <a:schemeClr val="tx1">
                    <a:tint val="75000"/>
                  </a:schemeClr>
                </a:solidFill>
              </a:defRPr>
            </a:lvl7pPr>
            <a:lvl8pPr marL="2395147" indent="0">
              <a:buNone/>
              <a:defRPr sz="1200">
                <a:solidFill>
                  <a:schemeClr val="tx1">
                    <a:tint val="75000"/>
                  </a:schemeClr>
                </a:solidFill>
              </a:defRPr>
            </a:lvl8pPr>
            <a:lvl9pPr marL="273731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58439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3768214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73"/>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8" name="Footer Placeholder 7"/>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9" name="Slide Number Placeholder 8"/>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488703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3" name="Footer Placeholder 2"/>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4" name="Slide Number Placeholder 3"/>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120219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83" y="457200"/>
            <a:ext cx="2949575"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987431"/>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283" y="2057400"/>
            <a:ext cx="2949575" cy="3811588"/>
          </a:xfrm>
        </p:spPr>
        <p:txBody>
          <a:bodyPr/>
          <a:lstStyle>
            <a:lvl1pPr marL="0" indent="0">
              <a:buNone/>
              <a:defRPr sz="1200"/>
            </a:lvl1pPr>
            <a:lvl2pPr marL="342155" indent="0">
              <a:buNone/>
              <a:defRPr sz="1050"/>
            </a:lvl2pPr>
            <a:lvl3pPr marL="684325" indent="0">
              <a:buNone/>
              <a:defRPr sz="900"/>
            </a:lvl3pPr>
            <a:lvl4pPr marL="1026495" indent="0">
              <a:buNone/>
              <a:defRPr sz="750"/>
            </a:lvl4pPr>
            <a:lvl5pPr marL="1368656" indent="0">
              <a:buNone/>
              <a:defRPr sz="750"/>
            </a:lvl5pPr>
            <a:lvl6pPr marL="1710815" indent="0">
              <a:buNone/>
              <a:defRPr sz="750"/>
            </a:lvl6pPr>
            <a:lvl7pPr marL="2052986" indent="0">
              <a:buNone/>
              <a:defRPr sz="750"/>
            </a:lvl7pPr>
            <a:lvl8pPr marL="2395147" indent="0">
              <a:buNone/>
              <a:defRPr sz="750"/>
            </a:lvl8pPr>
            <a:lvl9pPr marL="273731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27256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48628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K4A_Title Slide 03">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pic>
        <p:nvPicPr>
          <p:cNvPr id="8" name="Imagen 8"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874" y="2216903"/>
            <a:ext cx="2607494" cy="2596494"/>
          </a:xfrm>
          <a:prstGeom prst="rect">
            <a:avLst/>
          </a:prstGeom>
        </p:spPr>
      </p:pic>
      <p:pic>
        <p:nvPicPr>
          <p:cNvPr id="9" name="Imagen 9" descr="palo.png"/>
          <p:cNvPicPr>
            <a:picLocks noChangeAspect="1"/>
          </p:cNvPicPr>
          <p:nvPr userDrawn="1"/>
        </p:nvPicPr>
        <p:blipFill>
          <a:blip r:embed="rId3" cstate="email">
            <a:alphaModFix amt="93000"/>
            <a:extLst>
              <a:ext uri="{28A0092B-C50C-407E-A947-70E740481C1C}">
                <a14:useLocalDpi xmlns:a14="http://schemas.microsoft.com/office/drawing/2010/main"/>
              </a:ext>
            </a:extLst>
          </a:blip>
          <a:stretch>
            <a:fillRect/>
          </a:stretch>
        </p:blipFill>
        <p:spPr>
          <a:xfrm>
            <a:off x="6076066" y="1054640"/>
            <a:ext cx="2052987" cy="2044326"/>
          </a:xfrm>
          <a:prstGeom prst="rect">
            <a:avLst/>
          </a:prstGeom>
        </p:spPr>
      </p:pic>
      <p:pic>
        <p:nvPicPr>
          <p:cNvPr id="10" name="Imagen 12" descr="palo.png"/>
          <p:cNvPicPr>
            <a:picLocks noChangeAspect="1"/>
          </p:cNvPicPr>
          <p:nvPr userDrawn="1"/>
        </p:nvPicPr>
        <p:blipFill>
          <a:blip r:embed="rId4" cstate="email">
            <a:alphaModFix amt="93000"/>
            <a:extLst>
              <a:ext uri="{28A0092B-C50C-407E-A947-70E740481C1C}">
                <a14:useLocalDpi xmlns:a14="http://schemas.microsoft.com/office/drawing/2010/main"/>
              </a:ext>
            </a:extLst>
          </a:blip>
          <a:stretch>
            <a:fillRect/>
          </a:stretch>
        </p:blipFill>
        <p:spPr>
          <a:xfrm>
            <a:off x="6559880" y="1933233"/>
            <a:ext cx="3138429" cy="3125189"/>
          </a:xfrm>
          <a:prstGeom prst="rect">
            <a:avLst/>
          </a:prstGeom>
        </p:spPr>
      </p:pic>
    </p:spTree>
    <p:extLst>
      <p:ext uri="{BB962C8B-B14F-4D97-AF65-F5344CB8AC3E}">
        <p14:creationId xmlns:p14="http://schemas.microsoft.com/office/powerpoint/2010/main" val="1275949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1384671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descr="R:\cehdlabspace\CEHD\PC Products\Branding Tools\Updated Logos\PC Stripe\ParentCorp stripe.png"/>
          <p:cNvPicPr>
            <a:picLocks noChangeAspect="1" noChangeArrowheads="1"/>
          </p:cNvPicPr>
          <p:nvPr/>
        </p:nvPicPr>
        <p:blipFill>
          <a:blip r:embed="rId2" cstate="email">
            <a:extLst>
              <a:ext uri="{28A0092B-C50C-407E-A947-70E740481C1C}">
                <a14:useLocalDpi xmlns:a14="http://schemas.microsoft.com/office/drawing/2010/main"/>
              </a:ext>
            </a:extLst>
          </a:blip>
          <a:srcRect l="3673" r="6715" b="39835"/>
          <a:stretch>
            <a:fillRect/>
          </a:stretch>
        </p:blipFill>
        <p:spPr bwMode="auto">
          <a:xfrm>
            <a:off x="488951" y="3949704"/>
            <a:ext cx="8193088"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R:\cehdlabspace\CEHD\PC Products\Branding Tools\Updated Logos\CEHD Logos\Final CEH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solidFill>
            <a:srgbClr val="580F8B"/>
          </a:solidFill>
        </p:spPr>
        <p:txBody>
          <a:bodyPr/>
          <a:lstStyle>
            <a:lvl1pPr>
              <a:defRPr sz="3300" baseline="0">
                <a:solidFill>
                  <a:schemeClr val="bg1"/>
                </a:solidFill>
                <a:latin typeface="Gill Sans Light"/>
                <a:cs typeface="Gill Sans Light"/>
              </a:defRPr>
            </a:lvl1pPr>
          </a:lstStyle>
          <a:p>
            <a:r>
              <a:rPr lang="en-US" dirty="0" smtClean="0"/>
              <a:t>Click to edit Master title style</a:t>
            </a:r>
            <a:endParaRPr lang="en-US" dirty="0"/>
          </a:p>
        </p:txBody>
      </p:sp>
    </p:spTree>
    <p:extLst>
      <p:ext uri="{BB962C8B-B14F-4D97-AF65-F5344CB8AC3E}">
        <p14:creationId xmlns:p14="http://schemas.microsoft.com/office/powerpoint/2010/main" val="938141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2760" y="228604"/>
            <a:ext cx="8229600" cy="1142999"/>
          </a:xfrm>
        </p:spPr>
        <p:txBody>
          <a:bodyPr anchor="t"/>
          <a:lstStyle>
            <a:lvl1pPr algn="ctr">
              <a:defRPr sz="3750" b="0">
                <a:latin typeface="Gill Sans Light"/>
                <a:cs typeface="Gill Sans Light"/>
              </a:defRPr>
            </a:lvl1pPr>
          </a:lstStyle>
          <a:p>
            <a:r>
              <a:rPr lang="en-US" dirty="0" smtClean="0"/>
              <a:t>Click to edit Master title style</a:t>
            </a:r>
            <a:endParaRPr lang="en-US" dirty="0"/>
          </a:p>
        </p:txBody>
      </p:sp>
      <p:sp>
        <p:nvSpPr>
          <p:cNvPr id="8" name="Text Placeholder 7"/>
          <p:cNvSpPr>
            <a:spLocks noGrp="1"/>
          </p:cNvSpPr>
          <p:nvPr>
            <p:ph type="body" sz="quarter" idx="13"/>
          </p:nvPr>
        </p:nvSpPr>
        <p:spPr>
          <a:xfrm>
            <a:off x="457200" y="1371600"/>
            <a:ext cx="8229600" cy="3733800"/>
          </a:xfrm>
          <a:prstGeom prst="rect">
            <a:avLst/>
          </a:prstGeom>
        </p:spPr>
        <p:txBody>
          <a:bodyPr lIns="91430" tIns="45716" rIns="91430" bIns="45716"/>
          <a:lstStyle>
            <a:lvl1pPr marL="257149" indent="-257149">
              <a:lnSpc>
                <a:spcPct val="100000"/>
              </a:lnSpc>
              <a:buClr>
                <a:srgbClr val="FDB913"/>
              </a:buClr>
              <a:buFont typeface="Wingdings" pitchFamily="2" charset="2"/>
              <a:buChar char=""/>
              <a:defRPr sz="3000">
                <a:latin typeface="Gill Sans Light"/>
                <a:cs typeface="Gill Sans Light"/>
              </a:defRPr>
            </a:lvl1pPr>
            <a:lvl2pPr marL="557156" indent="-214292">
              <a:lnSpc>
                <a:spcPct val="100000"/>
              </a:lnSpc>
              <a:buClr>
                <a:schemeClr val="tx1"/>
              </a:buClr>
              <a:buFont typeface="Arial" pitchFamily="34" charset="0"/>
              <a:buChar char="−"/>
              <a:defRPr sz="2400" baseline="0">
                <a:latin typeface="Gill Sans Light"/>
                <a:cs typeface="Gill Sans Light"/>
              </a:defRPr>
            </a:lvl2pPr>
            <a:lvl3pPr marL="857162" indent="-171432">
              <a:lnSpc>
                <a:spcPct val="100000"/>
              </a:lnSpc>
              <a:buClr>
                <a:schemeClr val="tx2"/>
              </a:buClr>
              <a:buFont typeface="Wingdings" pitchFamily="2" charset="2"/>
              <a:buChar char="§"/>
              <a:defRPr sz="1950" baseline="0">
                <a:latin typeface="Gill Sans Light"/>
                <a:cs typeface="Gill Sans Light"/>
              </a:defRPr>
            </a:lvl3pPr>
            <a:lvl4pPr marL="1285743" indent="-257149">
              <a:lnSpc>
                <a:spcPct val="100000"/>
              </a:lnSpc>
              <a:buClr>
                <a:schemeClr val="tx1"/>
              </a:buClr>
              <a:buFont typeface="Arial" pitchFamily="34" charset="0"/>
              <a:buChar char="−"/>
              <a:defRPr sz="1500">
                <a:latin typeface="Gill Sans Light"/>
                <a:cs typeface="Gill Sans Light"/>
              </a:defRPr>
            </a:lvl4pPr>
            <a:lvl5pPr marL="1542893" indent="-171432">
              <a:lnSpc>
                <a:spcPct val="100000"/>
              </a:lnSpc>
              <a:buClr>
                <a:schemeClr val="accent2"/>
              </a:buClr>
              <a:buFont typeface="Arial" pitchFamily="34" charset="0"/>
              <a:buChar char="»"/>
              <a:defRPr sz="1050">
                <a:latin typeface="Gill Sans Light"/>
                <a:cs typeface="Gill Sans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90160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4073236"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5"/>
          </p:nvPr>
        </p:nvSpPr>
        <p:spPr>
          <a:xfrm>
            <a:off x="4585317" y="1600200"/>
            <a:ext cx="4097045"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8396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381000" y="304800"/>
            <a:ext cx="8229600"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4073236"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5"/>
          </p:nvPr>
        </p:nvSpPr>
        <p:spPr>
          <a:xfrm>
            <a:off x="4585317" y="1600200"/>
            <a:ext cx="4097045"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7442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8170281"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85456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8170281" cy="48768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297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457200" y="612778"/>
            <a:ext cx="8229600" cy="4492625"/>
          </a:xfrm>
          <a:prstGeom prst="rect">
            <a:avLst/>
          </a:prstGeom>
        </p:spPr>
        <p:txBody>
          <a:bodyPr lIns="91430" tIns="45716" rIns="91430" bIns="45716"/>
          <a:lstStyle>
            <a:lvl1pPr marL="0" indent="0">
              <a:buNone/>
              <a:defRPr sz="2400">
                <a:latin typeface="Gill Sans Light"/>
                <a:cs typeface="Gill Sans Light"/>
              </a:defRPr>
            </a:lvl1pPr>
            <a:lvl2pPr marL="342866" indent="0">
              <a:buNone/>
              <a:defRPr sz="2100"/>
            </a:lvl2pPr>
            <a:lvl3pPr marL="685730" indent="0">
              <a:buNone/>
              <a:defRPr sz="1800"/>
            </a:lvl3pPr>
            <a:lvl4pPr marL="1028595" indent="0">
              <a:buNone/>
              <a:defRPr sz="1500"/>
            </a:lvl4pPr>
            <a:lvl5pPr marL="1371460" indent="0">
              <a:buNone/>
              <a:defRPr sz="1500"/>
            </a:lvl5pPr>
            <a:lvl6pPr marL="1714325" indent="0">
              <a:buNone/>
              <a:defRPr sz="1500"/>
            </a:lvl6pPr>
            <a:lvl7pPr marL="2057190" indent="0">
              <a:buNone/>
              <a:defRPr sz="1500"/>
            </a:lvl7pPr>
            <a:lvl8pPr marL="2400054" indent="0">
              <a:buNone/>
              <a:defRPr sz="1500"/>
            </a:lvl8pPr>
            <a:lvl9pPr marL="2742920" indent="0">
              <a:buNone/>
              <a:defRPr sz="15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66884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42900" y="381001"/>
            <a:ext cx="8458200" cy="6096000"/>
          </a:xfrm>
          <a:prstGeom prst="rect">
            <a:avLst/>
          </a:prstGeom>
        </p:spPr>
        <p:txBody>
          <a:bodyPr lIns="91430" tIns="45716" rIns="91430" bIns="45716"/>
          <a:lstStyle>
            <a:lvl1pPr>
              <a:defRPr>
                <a:latin typeface="Gill Sans Light"/>
                <a:cs typeface="Gill Sans Ligh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75878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6"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p:nvPr>
        </p:nvSpPr>
        <p:spPr>
          <a:xfrm>
            <a:off x="419101" y="533401"/>
            <a:ext cx="8305800" cy="4419600"/>
          </a:xfrm>
          <a:prstGeom prst="rect">
            <a:avLst/>
          </a:prstGeom>
        </p:spPr>
        <p:txBody>
          <a:bodyPr lIns="91430" tIns="45716" rIns="91430" bIns="45716"/>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276225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K4A_Title Slide 04">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85"/>
            <a:ext cx="6858000" cy="682883"/>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pic>
        <p:nvPicPr>
          <p:cNvPr id="7"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362289" y="1979723"/>
            <a:ext cx="3671861" cy="3656370"/>
          </a:xfrm>
          <a:prstGeom prst="rect">
            <a:avLst/>
          </a:prstGeom>
        </p:spPr>
      </p:pic>
      <p:pic>
        <p:nvPicPr>
          <p:cNvPr id="11" name="Imagen 9" descr="esquina.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6648206" y="1439300"/>
            <a:ext cx="1686426" cy="1679311"/>
          </a:xfrm>
          <a:prstGeom prst="rect">
            <a:avLst/>
          </a:prstGeom>
        </p:spPr>
      </p:pic>
    </p:spTree>
    <p:extLst>
      <p:ext uri="{BB962C8B-B14F-4D97-AF65-F5344CB8AC3E}">
        <p14:creationId xmlns:p14="http://schemas.microsoft.com/office/powerpoint/2010/main" val="4280730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430" tIns="45716" rIns="91430" bIns="45716"/>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785349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p:nvPr>
        </p:nvSpPr>
        <p:spPr>
          <a:xfrm>
            <a:off x="512081" y="1600200"/>
            <a:ext cx="4073236"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15"/>
          </p:nvPr>
        </p:nvSpPr>
        <p:spPr>
          <a:xfrm>
            <a:off x="4585317" y="1600200"/>
            <a:ext cx="4097045"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2933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p:nvPr>
        </p:nvSpPr>
        <p:spPr>
          <a:xfrm>
            <a:off x="512081" y="1600200"/>
            <a:ext cx="8170281"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7460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p:nvPr>
        </p:nvSpPr>
        <p:spPr>
          <a:xfrm>
            <a:off x="512081" y="1600200"/>
            <a:ext cx="8170281" cy="48768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67099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457200" y="612777"/>
            <a:ext cx="8229600" cy="4492625"/>
          </a:xfrm>
          <a:prstGeom prst="rect">
            <a:avLst/>
          </a:prstGeom>
        </p:spPr>
        <p:txBody>
          <a:bodyPr/>
          <a:lstStyle>
            <a:lvl1pPr marL="0" indent="0">
              <a:buNone/>
              <a:defRPr sz="2400">
                <a:latin typeface="Arial" pitchFamily="34" charset="0"/>
                <a:cs typeface="Arial" pitchFamily="34" charset="0"/>
              </a:defRPr>
            </a:lvl1pPr>
            <a:lvl2pPr marL="342883" indent="0">
              <a:buNone/>
              <a:defRPr sz="2100"/>
            </a:lvl2pPr>
            <a:lvl3pPr marL="685765" indent="0">
              <a:buNone/>
              <a:defRPr sz="1800"/>
            </a:lvl3pPr>
            <a:lvl4pPr marL="1028648" indent="0">
              <a:buNone/>
              <a:defRPr sz="1500"/>
            </a:lvl4pPr>
            <a:lvl5pPr marL="1371530" indent="0">
              <a:buNone/>
              <a:defRPr sz="1500"/>
            </a:lvl5pPr>
            <a:lvl6pPr marL="1714412" indent="0">
              <a:buNone/>
              <a:defRPr sz="1500"/>
            </a:lvl6pPr>
            <a:lvl7pPr marL="2057295" indent="0">
              <a:buNone/>
              <a:defRPr sz="1500"/>
            </a:lvl7pPr>
            <a:lvl8pPr marL="2400177" indent="0">
              <a:buNone/>
              <a:defRPr sz="1500"/>
            </a:lvl8pPr>
            <a:lvl9pPr marL="2743060" indent="0">
              <a:buNone/>
              <a:defRPr sz="1500"/>
            </a:lvl9pPr>
          </a:lstStyle>
          <a:p>
            <a:pPr lvl="0"/>
            <a:r>
              <a:rPr lang="en-US" noProof="0" smtClean="0"/>
              <a:t>Click icon to add picture</a:t>
            </a:r>
            <a:endParaRPr lang="en-US" noProof="0" dirty="0"/>
          </a:p>
        </p:txBody>
      </p:sp>
    </p:spTree>
    <p:extLst>
      <p:ext uri="{BB962C8B-B14F-4D97-AF65-F5344CB8AC3E}">
        <p14:creationId xmlns:p14="http://schemas.microsoft.com/office/powerpoint/2010/main" val="1767624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42900" y="381001"/>
            <a:ext cx="8458200" cy="6096000"/>
          </a:xfrm>
          <a:prstGeom prst="rect">
            <a:avLst/>
          </a:prstGeom>
        </p:spPr>
        <p:txBody>
          <a:bodyPr/>
          <a:lstStyle>
            <a:lvl1pPr>
              <a:defRPr>
                <a:latin typeface="Arial" pitchFamily="34" charset="0"/>
                <a:cs typeface="Arial" pitchFamily="34"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0312573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5"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p:nvPr>
        </p:nvSpPr>
        <p:spPr>
          <a:xfrm>
            <a:off x="419101" y="533401"/>
            <a:ext cx="8305800" cy="4419600"/>
          </a:xfrm>
          <a:prstGeom prst="rect">
            <a:avLst/>
          </a:prstGeom>
        </p:spPr>
        <p:txBody>
          <a:bodyPr/>
          <a:lstStyle>
            <a:lvl1pPr>
              <a:defRPr sz="3000">
                <a:latin typeface="Arial" pitchFamily="34" charset="0"/>
                <a:cs typeface="Arial" pitchFamily="34" charset="0"/>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36428146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a:lstStyle>
            <a:lvl1pPr>
              <a:defRPr sz="3000">
                <a:latin typeface="Arial" pitchFamily="34" charset="0"/>
                <a:cs typeface="Arial" pitchFamily="34" charset="0"/>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40940536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Add Table">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630237" y="365128"/>
            <a:ext cx="7886700" cy="591805"/>
          </a:xfrm>
          <a:prstGeom prst="rect">
            <a:avLst/>
          </a:prstGeom>
          <a:noFill/>
          <a:ln>
            <a:noFill/>
          </a:ln>
        </p:spPr>
        <p:txBody>
          <a:bodyPr lIns="91421" tIns="91421" rIns="91421" bIns="91421" anchor="ctr" anchorCtr="0"/>
          <a:lstStyle>
            <a:lvl1pPr marL="0" marR="0" lvl="0" indent="0" algn="l" rtl="0">
              <a:lnSpc>
                <a:spcPct val="90000"/>
              </a:lnSpc>
              <a:spcBef>
                <a:spcPts val="0"/>
              </a:spcBef>
              <a:buClr>
                <a:schemeClr val="accent3"/>
              </a:buClr>
              <a:buFont typeface="Gill Sans"/>
              <a:buNone/>
              <a:defRPr sz="2700" b="0" i="0" u="none" strike="noStrike" cap="none">
                <a:solidFill>
                  <a:schemeClr val="accent3"/>
                </a:solidFill>
                <a:latin typeface="Gill Sans"/>
                <a:ea typeface="Gill Sans"/>
                <a:cs typeface="Gill Sans"/>
                <a:sym typeface="Gill San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Tree>
    <p:extLst>
      <p:ext uri="{BB962C8B-B14F-4D97-AF65-F5344CB8AC3E}">
        <p14:creationId xmlns:p14="http://schemas.microsoft.com/office/powerpoint/2010/main" val="1051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K4A_Title Slide 05">
    <p:spTree>
      <p:nvGrpSpPr>
        <p:cNvPr id="1" name=""/>
        <p:cNvGrpSpPr/>
        <p:nvPr/>
      </p:nvGrpSpPr>
      <p:grpSpPr>
        <a:xfrm>
          <a:off x="0" y="0"/>
          <a:ext cx="0" cy="0"/>
          <a:chOff x="0" y="0"/>
          <a:chExt cx="0" cy="0"/>
        </a:xfrm>
      </p:grpSpPr>
      <p:pic>
        <p:nvPicPr>
          <p:cNvPr id="10" name="Imagen 10" descr="fondo azul.png"/>
          <p:cNvPicPr>
            <a:picLocks noChangeAspect="1"/>
          </p:cNvPicPr>
          <p:nvPr userDrawn="1"/>
        </p:nvPicPr>
        <p:blipFill rotWithShape="1">
          <a:blip r:embed="rId2" cstate="screen">
            <a:alphaModFix amt="66000"/>
            <a:extLst>
              <a:ext uri="{28A0092B-C50C-407E-A947-70E740481C1C}">
                <a14:useLocalDpi xmlns:a14="http://schemas.microsoft.com/office/drawing/2010/main"/>
              </a:ext>
            </a:extLst>
          </a:blip>
          <a:srcRect/>
          <a:stretch/>
        </p:blipFill>
        <p:spPr>
          <a:xfrm>
            <a:off x="0" y="-1261"/>
            <a:ext cx="9144000" cy="6125615"/>
          </a:xfrm>
          <a:prstGeom prst="rect">
            <a:avLst/>
          </a:prstGeom>
        </p:spPr>
      </p:pic>
      <p:sp>
        <p:nvSpPr>
          <p:cNvPr id="2" name="Title 1"/>
          <p:cNvSpPr>
            <a:spLocks noGrp="1"/>
          </p:cNvSpPr>
          <p:nvPr>
            <p:ph type="ctrTitle"/>
          </p:nvPr>
        </p:nvSpPr>
        <p:spPr>
          <a:xfrm>
            <a:off x="1892640" y="2158456"/>
            <a:ext cx="5358809" cy="1751973"/>
          </a:xfrm>
        </p:spPr>
        <p:txBody>
          <a:bodyPr anchor="b">
            <a:normAutofit/>
          </a:bodyPr>
          <a:lstStyle>
            <a:lvl1pPr algn="ctr">
              <a:defRPr sz="36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910382"/>
            <a:ext cx="6858000" cy="1655762"/>
          </a:xfrm>
        </p:spPr>
        <p:txBody>
          <a:bodyPr/>
          <a:lstStyle>
            <a:lvl1pPr marL="0" indent="0" algn="ctr">
              <a:buNone/>
              <a:defRPr sz="1800">
                <a:solidFill>
                  <a:schemeClr val="accent5"/>
                </a:solidFill>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smtClean="0"/>
              <a:t>Click to edit Master subtitle style</a:t>
            </a:r>
            <a:endParaRPr lang="en-US" dirty="0"/>
          </a:p>
        </p:txBody>
      </p:sp>
      <p:pic>
        <p:nvPicPr>
          <p:cNvPr id="8" name="Imagen 11" descr="circulo.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3313551" cy="2822224"/>
          </a:xfrm>
          <a:prstGeom prst="rect">
            <a:avLst/>
          </a:prstGeom>
        </p:spPr>
      </p:pic>
      <p:pic>
        <p:nvPicPr>
          <p:cNvPr id="9" name="Imagen 12" descr="lineas.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Tree>
    <p:extLst>
      <p:ext uri="{BB962C8B-B14F-4D97-AF65-F5344CB8AC3E}">
        <p14:creationId xmlns:p14="http://schemas.microsoft.com/office/powerpoint/2010/main" val="255110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K4A_Topic Slide_Purpl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6" name="Imagen 13"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7246" y="-454246"/>
            <a:ext cx="4749549" cy="4729511"/>
          </a:xfrm>
          <a:prstGeom prst="rect">
            <a:avLst/>
          </a:prstGeom>
        </p:spPr>
      </p:pic>
      <p:pic>
        <p:nvPicPr>
          <p:cNvPr id="17" name="Imagen 15"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 y="1609680"/>
            <a:ext cx="4749549" cy="4729511"/>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lgn="l">
              <a:defRPr>
                <a:solidFill>
                  <a:schemeClr val="accent5"/>
                </a:solidFill>
              </a:defRPr>
            </a:lvl1pPr>
            <a:lvl2pPr algn="l">
              <a:defRPr>
                <a:solidFill>
                  <a:schemeClr val="accent5"/>
                </a:solidFill>
              </a:defRPr>
            </a:lvl2pPr>
            <a:lvl3pPr algn="l">
              <a:defRPr>
                <a:solidFill>
                  <a:schemeClr val="accent5"/>
                </a:solidFill>
              </a:defRPr>
            </a:lvl3pPr>
            <a:lvl4pPr algn="l">
              <a:defRPr>
                <a:solidFill>
                  <a:schemeClr val="accent5"/>
                </a:solidFill>
              </a:defRPr>
            </a:lvl4pPr>
            <a:lvl5pPr algn="l">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178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K4A_Topic Slide_Orang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13" descr="triangul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52271" y="4126555"/>
            <a:ext cx="2210670" cy="2201342"/>
          </a:xfrm>
          <a:prstGeom prst="rect">
            <a:avLst/>
          </a:prstGeom>
        </p:spPr>
      </p:pic>
      <p:pic>
        <p:nvPicPr>
          <p:cNvPr id="9" name="Imagen 14" descr="triangulo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7974094" y="1494001"/>
            <a:ext cx="1444752" cy="1438656"/>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7101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K4A_Topic Slide_Blu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0" name="Imagen 11" descr="circul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1377" y="3046764"/>
            <a:ext cx="3313551" cy="2822224"/>
          </a:xfrm>
          <a:prstGeom prst="rect">
            <a:avLst/>
          </a:prstGeom>
          <a:scene3d>
            <a:camera prst="orthographicFront">
              <a:rot lat="0" lon="0" rev="5400000"/>
            </a:camera>
            <a:lightRig rig="threePt" dir="t"/>
          </a:scene3d>
        </p:spPr>
      </p:pic>
      <p:pic>
        <p:nvPicPr>
          <p:cNvPr id="11" name="Imagen 12" descr="lineas.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0654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K4A_Topic Slide_Green">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8" descr="mitadcuadrado2.png"/>
          <p:cNvPicPr>
            <a:picLocks noChangeAspect="1"/>
          </p:cNvPicPr>
          <p:nvPr userDrawn="1"/>
        </p:nvPicPr>
        <p:blipFill rotWithShape="1">
          <a:blip r:embed="rId2" cstate="screen">
            <a:alphaModFix amt="71000"/>
            <a:extLst>
              <a:ext uri="{28A0092B-C50C-407E-A947-70E740481C1C}">
                <a14:useLocalDpi xmlns:a14="http://schemas.microsoft.com/office/drawing/2010/main"/>
              </a:ext>
            </a:extLst>
          </a:blip>
          <a:srcRect/>
          <a:stretch/>
        </p:blipFill>
        <p:spPr>
          <a:xfrm>
            <a:off x="0" y="3020914"/>
            <a:ext cx="2363536" cy="2848074"/>
          </a:xfrm>
          <a:prstGeom prst="rect">
            <a:avLst/>
          </a:prstGeom>
        </p:spPr>
      </p:pic>
      <p:pic>
        <p:nvPicPr>
          <p:cNvPr id="9" name="Imagen 9" descr="mitadcuadrado2.png"/>
          <p:cNvPicPr>
            <a:picLocks noChangeAspect="1"/>
          </p:cNvPicPr>
          <p:nvPr userDrawn="1"/>
        </p:nvPicPr>
        <p:blipFill rotWithShape="1">
          <a:blip r:embed="rId3" cstate="screen">
            <a:alphaModFix amt="71000"/>
            <a:extLst>
              <a:ext uri="{28A0092B-C50C-407E-A947-70E740481C1C}">
                <a14:useLocalDpi xmlns:a14="http://schemas.microsoft.com/office/drawing/2010/main"/>
              </a:ext>
            </a:extLst>
          </a:blip>
          <a:srcRect/>
          <a:stretch/>
        </p:blipFill>
        <p:spPr>
          <a:xfrm rot="10800000">
            <a:off x="7725737" y="44"/>
            <a:ext cx="4259403" cy="2005035"/>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5753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PK4A_Section Break_Purple">
    <p:spTree>
      <p:nvGrpSpPr>
        <p:cNvPr id="1" name=""/>
        <p:cNvGrpSpPr/>
        <p:nvPr/>
      </p:nvGrpSpPr>
      <p:grpSpPr>
        <a:xfrm>
          <a:off x="0" y="0"/>
          <a:ext cx="0" cy="0"/>
          <a:chOff x="0" y="0"/>
          <a:chExt cx="0" cy="0"/>
        </a:xfrm>
      </p:grpSpPr>
      <p:pic>
        <p:nvPicPr>
          <p:cNvPr id="6" name="Imagen 10" descr="purpl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8"/>
            <a:ext cx="9144000" cy="6124353"/>
          </a:xfrm>
          <a:prstGeom prst="rect">
            <a:avLst/>
          </a:prstGeom>
        </p:spPr>
      </p:pic>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7" name="Imagen 7" descr="triang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66459" y="1784054"/>
            <a:ext cx="820596" cy="817134"/>
          </a:xfrm>
          <a:prstGeom prst="rect">
            <a:avLst/>
          </a:prstGeom>
        </p:spPr>
      </p:pic>
      <p:pic>
        <p:nvPicPr>
          <p:cNvPr id="8" name="Imagen 8" descr="triangulo2.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19879" y="3977323"/>
            <a:ext cx="820596" cy="817134"/>
          </a:xfrm>
          <a:prstGeom prst="rect">
            <a:avLst/>
          </a:prstGeom>
        </p:spPr>
      </p:pic>
    </p:spTree>
    <p:extLst>
      <p:ext uri="{BB962C8B-B14F-4D97-AF65-F5344CB8AC3E}">
        <p14:creationId xmlns:p14="http://schemas.microsoft.com/office/powerpoint/2010/main" val="3876062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97766"/>
            <a:ext cx="5462642" cy="1897138"/>
          </a:xfrm>
          <a:prstGeom prst="rect">
            <a:avLst/>
          </a:prstGeom>
        </p:spPr>
        <p:txBody>
          <a:bodyPr vert="horz" lIns="91241" tIns="45621" rIns="91241" bIns="4562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12281" y="2294904"/>
            <a:ext cx="4879015" cy="2897050"/>
          </a:xfrm>
          <a:prstGeom prst="rect">
            <a:avLst/>
          </a:prstGeom>
        </p:spPr>
        <p:txBody>
          <a:bodyPr vert="horz" lIns="91241" tIns="45621" rIns="91241" bIns="4562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Imagen 8" descr="LOGO.png"/>
          <p:cNvPicPr>
            <a:picLocks noChangeAspect="1"/>
          </p:cNvPicPr>
          <p:nvPr userDrawn="1"/>
        </p:nvPicPr>
        <p:blipFill>
          <a:blip r:embed="rId40" cstate="email">
            <a:extLst>
              <a:ext uri="{28A0092B-C50C-407E-A947-70E740481C1C}">
                <a14:useLocalDpi xmlns:a14="http://schemas.microsoft.com/office/drawing/2010/main"/>
              </a:ext>
            </a:extLst>
          </a:blip>
          <a:stretch>
            <a:fillRect/>
          </a:stretch>
        </p:blipFill>
        <p:spPr>
          <a:xfrm>
            <a:off x="178595" y="6374812"/>
            <a:ext cx="1039552" cy="429610"/>
          </a:xfrm>
          <a:prstGeom prst="rect">
            <a:avLst/>
          </a:prstGeom>
        </p:spPr>
      </p:pic>
      <p:pic>
        <p:nvPicPr>
          <p:cNvPr id="8" name="Imagen 5" descr="NYC_DOE_Log copia.png"/>
          <p:cNvPicPr>
            <a:picLocks noChangeAspect="1"/>
          </p:cNvPicPr>
          <p:nvPr userDrawn="1"/>
        </p:nvPicPr>
        <p:blipFill>
          <a:blip r:embed="rId41" cstate="email">
            <a:extLst>
              <a:ext uri="{28A0092B-C50C-407E-A947-70E740481C1C}">
                <a14:useLocalDpi xmlns:a14="http://schemas.microsoft.com/office/drawing/2010/main"/>
              </a:ext>
            </a:extLst>
          </a:blip>
          <a:stretch>
            <a:fillRect/>
          </a:stretch>
        </p:blipFill>
        <p:spPr>
          <a:xfrm>
            <a:off x="8139165" y="6372032"/>
            <a:ext cx="706336" cy="432390"/>
          </a:xfrm>
          <a:prstGeom prst="rect">
            <a:avLst/>
          </a:prstGeom>
        </p:spPr>
      </p:pic>
      <p:pic>
        <p:nvPicPr>
          <p:cNvPr id="6" name="Picture 2"/>
          <p:cNvPicPr>
            <a:picLocks noChangeAspect="1" noChangeArrowheads="1"/>
          </p:cNvPicPr>
          <p:nvPr userDrawn="1"/>
        </p:nvPicPr>
        <p:blipFill>
          <a:blip r:embed="rId42" cstate="email">
            <a:extLst>
              <a:ext uri="{28A0092B-C50C-407E-A947-70E740481C1C}">
                <a14:useLocalDpi xmlns:a14="http://schemas.microsoft.com/office/drawing/2010/main"/>
              </a:ext>
            </a:extLst>
          </a:blip>
          <a:srcRect/>
          <a:stretch>
            <a:fillRect/>
          </a:stretch>
        </p:blipFill>
        <p:spPr bwMode="auto">
          <a:xfrm>
            <a:off x="1678784" y="6291375"/>
            <a:ext cx="2569567" cy="51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9" name="Picture 6"/>
          <p:cNvPicPr>
            <a:picLocks noChangeAspect="1" noChangeArrowheads="1"/>
          </p:cNvPicPr>
          <p:nvPr userDrawn="1"/>
        </p:nvPicPr>
        <p:blipFill>
          <a:blip r:embed="rId43" cstate="email">
            <a:extLst>
              <a:ext uri="{28A0092B-C50C-407E-A947-70E740481C1C}">
                <a14:useLocalDpi xmlns:a14="http://schemas.microsoft.com/office/drawing/2010/main"/>
              </a:ext>
            </a:extLst>
          </a:blip>
          <a:srcRect/>
          <a:stretch>
            <a:fillRect/>
          </a:stretch>
        </p:blipFill>
        <p:spPr bwMode="auto">
          <a:xfrm>
            <a:off x="6401010" y="6329204"/>
            <a:ext cx="1171367" cy="47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385443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p:txStyles>
    <p:titleStyle>
      <a:lvl1pPr algn="l" defTabSz="684325" rtl="0" eaLnBrk="1" latinLnBrk="0" hangingPunct="1">
        <a:lnSpc>
          <a:spcPct val="90000"/>
        </a:lnSpc>
        <a:spcBef>
          <a:spcPct val="0"/>
        </a:spcBef>
        <a:buNone/>
        <a:defRPr sz="3300" b="0" i="0" kern="1200">
          <a:solidFill>
            <a:schemeClr val="accent3"/>
          </a:solidFill>
          <a:latin typeface="Gill Sans Light" charset="0"/>
          <a:ea typeface="Gill Sans Light" charset="0"/>
          <a:cs typeface="Gill Sans Light" charset="0"/>
        </a:defRPr>
      </a:lvl1pPr>
    </p:titleStyle>
    <p:bodyStyle>
      <a:lvl1pPr marL="171077" indent="-171077" algn="l" defTabSz="684325" rtl="0" eaLnBrk="1" latinLnBrk="0" hangingPunct="1">
        <a:lnSpc>
          <a:spcPct val="90000"/>
        </a:lnSpc>
        <a:spcBef>
          <a:spcPts val="750"/>
        </a:spcBef>
        <a:buFont typeface="Arial"/>
        <a:buChar char="•"/>
        <a:defRPr sz="1875" kern="1200">
          <a:solidFill>
            <a:schemeClr val="tx1"/>
          </a:solidFill>
          <a:latin typeface="Gill Sans Light"/>
          <a:ea typeface="Gill Sans Light"/>
          <a:cs typeface="Gill Sans Light"/>
        </a:defRPr>
      </a:lvl1pPr>
      <a:lvl2pPr marL="513248"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2pPr>
      <a:lvl3pPr marL="855408"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3pPr>
      <a:lvl4pPr marL="1197569"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4pPr>
      <a:lvl5pPr marL="1539743"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5pPr>
      <a:lvl6pPr marL="1881905"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4064"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66232"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08384"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4325" rtl="0" eaLnBrk="1" latinLnBrk="0" hangingPunct="1">
        <a:defRPr sz="1350" kern="1200">
          <a:solidFill>
            <a:schemeClr val="tx1"/>
          </a:solidFill>
          <a:latin typeface="+mn-lt"/>
          <a:ea typeface="+mn-ea"/>
          <a:cs typeface="+mn-cs"/>
        </a:defRPr>
      </a:lvl1pPr>
      <a:lvl2pPr marL="342155" algn="l" defTabSz="684325" rtl="0" eaLnBrk="1" latinLnBrk="0" hangingPunct="1">
        <a:defRPr sz="1350" kern="1200">
          <a:solidFill>
            <a:schemeClr val="tx1"/>
          </a:solidFill>
          <a:latin typeface="+mn-lt"/>
          <a:ea typeface="+mn-ea"/>
          <a:cs typeface="+mn-cs"/>
        </a:defRPr>
      </a:lvl2pPr>
      <a:lvl3pPr marL="684325" algn="l" defTabSz="684325" rtl="0" eaLnBrk="1" latinLnBrk="0" hangingPunct="1">
        <a:defRPr sz="1350" kern="1200">
          <a:solidFill>
            <a:schemeClr val="tx1"/>
          </a:solidFill>
          <a:latin typeface="+mn-lt"/>
          <a:ea typeface="+mn-ea"/>
          <a:cs typeface="+mn-cs"/>
        </a:defRPr>
      </a:lvl3pPr>
      <a:lvl4pPr marL="1026495" algn="l" defTabSz="684325" rtl="0" eaLnBrk="1" latinLnBrk="0" hangingPunct="1">
        <a:defRPr sz="1350" kern="1200">
          <a:solidFill>
            <a:schemeClr val="tx1"/>
          </a:solidFill>
          <a:latin typeface="+mn-lt"/>
          <a:ea typeface="+mn-ea"/>
          <a:cs typeface="+mn-cs"/>
        </a:defRPr>
      </a:lvl4pPr>
      <a:lvl5pPr marL="1368656" algn="l" defTabSz="684325" rtl="0" eaLnBrk="1" latinLnBrk="0" hangingPunct="1">
        <a:defRPr sz="1350" kern="1200">
          <a:solidFill>
            <a:schemeClr val="tx1"/>
          </a:solidFill>
          <a:latin typeface="+mn-lt"/>
          <a:ea typeface="+mn-ea"/>
          <a:cs typeface="+mn-cs"/>
        </a:defRPr>
      </a:lvl5pPr>
      <a:lvl6pPr marL="1710815" algn="l" defTabSz="684325" rtl="0" eaLnBrk="1" latinLnBrk="0" hangingPunct="1">
        <a:defRPr sz="1350" kern="1200">
          <a:solidFill>
            <a:schemeClr val="tx1"/>
          </a:solidFill>
          <a:latin typeface="+mn-lt"/>
          <a:ea typeface="+mn-ea"/>
          <a:cs typeface="+mn-cs"/>
        </a:defRPr>
      </a:lvl6pPr>
      <a:lvl7pPr marL="2052986" algn="l" defTabSz="684325" rtl="0" eaLnBrk="1" latinLnBrk="0" hangingPunct="1">
        <a:defRPr sz="1350" kern="1200">
          <a:solidFill>
            <a:schemeClr val="tx1"/>
          </a:solidFill>
          <a:latin typeface="+mn-lt"/>
          <a:ea typeface="+mn-ea"/>
          <a:cs typeface="+mn-cs"/>
        </a:defRPr>
      </a:lvl7pPr>
      <a:lvl8pPr marL="2395147" algn="l" defTabSz="684325" rtl="0" eaLnBrk="1" latinLnBrk="0" hangingPunct="1">
        <a:defRPr sz="1350" kern="1200">
          <a:solidFill>
            <a:schemeClr val="tx1"/>
          </a:solidFill>
          <a:latin typeface="+mn-lt"/>
          <a:ea typeface="+mn-ea"/>
          <a:cs typeface="+mn-cs"/>
        </a:defRPr>
      </a:lvl8pPr>
      <a:lvl9pPr marL="2737310" algn="l" defTabSz="68432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4.JPG"/><Relationship Id="rId7"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37.jp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JPG"/></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87564" y="1204413"/>
            <a:ext cx="5111749" cy="941516"/>
          </a:xfrm>
        </p:spPr>
        <p:txBody>
          <a:bodyPr>
            <a:normAutofit/>
          </a:bodyPr>
          <a:lstStyle/>
          <a:p>
            <a:pPr algn="l"/>
            <a:r>
              <a:rPr lang="es-ES" sz="3300" b="1" dirty="0">
                <a:solidFill>
                  <a:schemeClr val="accent5"/>
                </a:solidFill>
                <a:latin typeface="Arial" charset="0"/>
                <a:ea typeface="Arial" charset="0"/>
                <a:cs typeface="Arial" charset="0"/>
              </a:rPr>
              <a:t>¡Bienvenidas, familias! </a:t>
            </a:r>
          </a:p>
        </p:txBody>
      </p:sp>
      <p:pic>
        <p:nvPicPr>
          <p:cNvPr id="11" name="Picture 10"/>
          <p:cNvPicPr>
            <a:picLocks noChangeAspect="1"/>
          </p:cNvPicPr>
          <p:nvPr/>
        </p:nvPicPr>
        <p:blipFill>
          <a:blip r:embed="rId3"/>
          <a:stretch>
            <a:fillRect/>
          </a:stretch>
        </p:blipFill>
        <p:spPr>
          <a:xfrm>
            <a:off x="472726" y="2293066"/>
            <a:ext cx="4107785" cy="2617571"/>
          </a:xfrm>
          <a:prstGeom prst="rect">
            <a:avLst/>
          </a:prstGeom>
          <a:ln>
            <a:noFill/>
          </a:ln>
        </p:spPr>
      </p:pic>
      <p:sp>
        <p:nvSpPr>
          <p:cNvPr id="5" name="TextBox 4"/>
          <p:cNvSpPr txBox="1"/>
          <p:nvPr/>
        </p:nvSpPr>
        <p:spPr>
          <a:xfrm>
            <a:off x="5200075" y="1613637"/>
            <a:ext cx="3496885" cy="4488408"/>
          </a:xfrm>
          <a:prstGeom prst="rect">
            <a:avLst/>
          </a:prstGeom>
          <a:noFill/>
        </p:spPr>
        <p:txBody>
          <a:bodyPr wrap="square" rtlCol="0">
            <a:spAutoFit/>
          </a:bodyPr>
          <a:lstStyle/>
          <a:p>
            <a:pPr lvl="0" rtl="1">
              <a:defRPr/>
            </a:pPr>
            <a:r>
              <a:rPr lang="es-ES" sz="2000" dirty="0">
                <a:solidFill>
                  <a:schemeClr val="tx2"/>
                </a:solidFill>
                <a:latin typeface="Arial" charset="0"/>
                <a:ea typeface="Arial" charset="0"/>
                <a:cs typeface="Arial" charset="0"/>
              </a:rPr>
              <a:t>Invitamos a </a:t>
            </a:r>
            <a:r>
              <a:rPr lang="es-ES" sz="2000" dirty="0" smtClean="0">
                <a:solidFill>
                  <a:schemeClr val="tx2"/>
                </a:solidFill>
                <a:latin typeface="Arial" charset="0"/>
                <a:ea typeface="Arial" charset="0"/>
                <a:cs typeface="Arial" charset="0"/>
              </a:rPr>
              <a:t>todos </a:t>
            </a:r>
            <a:r>
              <a:rPr lang="es-ES" sz="2000" dirty="0">
                <a:solidFill>
                  <a:schemeClr val="tx2"/>
                </a:solidFill>
                <a:latin typeface="Arial" charset="0"/>
                <a:ea typeface="Arial" charset="0"/>
                <a:cs typeface="Arial" charset="0"/>
              </a:rPr>
              <a:t>a compartir uno de los siguientes temas con las personas </a:t>
            </a:r>
            <a:r>
              <a:rPr lang="es-ES" sz="2000" dirty="0" smtClean="0">
                <a:solidFill>
                  <a:schemeClr val="tx2"/>
                </a:solidFill>
                <a:latin typeface="Arial" charset="0"/>
                <a:ea typeface="Arial" charset="0"/>
                <a:cs typeface="Arial" charset="0"/>
              </a:rPr>
              <a:t>alrededor suyo: </a:t>
            </a:r>
            <a:endParaRPr lang="es-ES" sz="2000" dirty="0">
              <a:solidFill>
                <a:schemeClr val="tx2"/>
              </a:solidFill>
              <a:latin typeface="Arial" charset="0"/>
              <a:ea typeface="Arial" charset="0"/>
              <a:cs typeface="Arial" charset="0"/>
            </a:endParaRPr>
          </a:p>
          <a:p>
            <a:pPr marL="214313" indent="-214313">
              <a:spcBef>
                <a:spcPts val="450"/>
              </a:spcBef>
              <a:buFont typeface="Arial" panose="020B0604020202020204" pitchFamily="34" charset="0"/>
              <a:buChar char="•"/>
            </a:pPr>
            <a:r>
              <a:rPr lang="es-ES" b="1" dirty="0">
                <a:solidFill>
                  <a:schemeClr val="accent6"/>
                </a:solidFill>
                <a:latin typeface="Arial" charset="0"/>
                <a:ea typeface="Arial" charset="0"/>
                <a:cs typeface="Arial" charset="0"/>
              </a:rPr>
              <a:t>Un valor que </a:t>
            </a:r>
            <a:r>
              <a:rPr lang="es-ES" b="1" dirty="0" smtClean="0">
                <a:solidFill>
                  <a:schemeClr val="accent6"/>
                </a:solidFill>
                <a:latin typeface="Arial" charset="0"/>
                <a:ea typeface="Arial" charset="0"/>
                <a:cs typeface="Arial" charset="0"/>
              </a:rPr>
              <a:t>les </a:t>
            </a:r>
            <a:r>
              <a:rPr lang="es-ES" b="1" dirty="0">
                <a:solidFill>
                  <a:schemeClr val="accent6"/>
                </a:solidFill>
                <a:latin typeface="Arial" charset="0"/>
                <a:ea typeface="Arial" charset="0"/>
                <a:cs typeface="Arial" charset="0"/>
              </a:rPr>
              <a:t>inculcaron a muy temprana edad</a:t>
            </a:r>
          </a:p>
          <a:p>
            <a:pPr marL="214313" indent="-214313">
              <a:spcBef>
                <a:spcPts val="450"/>
              </a:spcBef>
              <a:buFont typeface="Arial" panose="020B0604020202020204" pitchFamily="34" charset="0"/>
              <a:buChar char="•"/>
            </a:pPr>
            <a:r>
              <a:rPr lang="es-ES" b="1" dirty="0">
                <a:solidFill>
                  <a:schemeClr val="accent6"/>
                </a:solidFill>
                <a:latin typeface="Arial" charset="0"/>
                <a:ea typeface="Arial" charset="0"/>
                <a:cs typeface="Arial" charset="0"/>
              </a:rPr>
              <a:t>Un talento natural </a:t>
            </a:r>
            <a:r>
              <a:rPr lang="es-ES" b="1" dirty="0" smtClean="0">
                <a:solidFill>
                  <a:schemeClr val="accent6"/>
                </a:solidFill>
                <a:latin typeface="Arial" charset="0"/>
                <a:ea typeface="Arial" charset="0"/>
                <a:cs typeface="Arial" charset="0"/>
              </a:rPr>
              <a:t>escondido</a:t>
            </a:r>
          </a:p>
          <a:p>
            <a:pPr marL="214313" indent="-214313">
              <a:spcBef>
                <a:spcPts val="450"/>
              </a:spcBef>
              <a:buFont typeface="Arial" panose="020B0604020202020204" pitchFamily="34" charset="0"/>
              <a:buChar char="•"/>
            </a:pPr>
            <a:r>
              <a:rPr lang="es-ES" b="1" dirty="0" smtClean="0">
                <a:solidFill>
                  <a:schemeClr val="accent6"/>
                </a:solidFill>
                <a:latin typeface="Arial" charset="0"/>
                <a:ea typeface="Arial" charset="0"/>
                <a:cs typeface="Arial" charset="0"/>
              </a:rPr>
              <a:t>Algo que cada uno aprecia de su propia comunidad</a:t>
            </a:r>
          </a:p>
          <a:p>
            <a:pPr>
              <a:spcBef>
                <a:spcPts val="450"/>
              </a:spcBef>
            </a:pPr>
            <a:r>
              <a:rPr lang="es-ES" sz="2000" dirty="0" smtClean="0">
                <a:solidFill>
                  <a:schemeClr val="tx2"/>
                </a:solidFill>
                <a:latin typeface="Arial" charset="0"/>
                <a:ea typeface="Arial" charset="0"/>
                <a:cs typeface="Arial" charset="0"/>
              </a:rPr>
              <a:t>para </a:t>
            </a:r>
            <a:r>
              <a:rPr lang="es-ES" sz="2000" dirty="0">
                <a:solidFill>
                  <a:schemeClr val="tx2"/>
                </a:solidFill>
                <a:latin typeface="Arial" charset="0"/>
                <a:ea typeface="Arial" charset="0"/>
                <a:cs typeface="Arial" charset="0"/>
              </a:rPr>
              <a:t>que </a:t>
            </a:r>
            <a:r>
              <a:rPr lang="es-ES" sz="2000" dirty="0" smtClean="0">
                <a:solidFill>
                  <a:schemeClr val="tx2"/>
                </a:solidFill>
                <a:latin typeface="Arial" charset="0"/>
                <a:ea typeface="Arial" charset="0"/>
                <a:cs typeface="Arial" charset="0"/>
              </a:rPr>
              <a:t>vayan </a:t>
            </a:r>
            <a:r>
              <a:rPr lang="es-ES" sz="2000" dirty="0">
                <a:solidFill>
                  <a:schemeClr val="tx2"/>
                </a:solidFill>
                <a:latin typeface="Arial" charset="0"/>
                <a:ea typeface="Arial" charset="0"/>
                <a:cs typeface="Arial" charset="0"/>
              </a:rPr>
              <a:t>conociendo a su comunidad de </a:t>
            </a:r>
            <a:r>
              <a:rPr lang="es-ES" sz="2000" dirty="0" err="1">
                <a:solidFill>
                  <a:schemeClr val="tx2"/>
                </a:solidFill>
                <a:latin typeface="Arial" charset="0"/>
                <a:ea typeface="Arial" charset="0"/>
                <a:cs typeface="Arial" charset="0"/>
              </a:rPr>
              <a:t>prekínder</a:t>
            </a:r>
            <a:r>
              <a:rPr lang="es-ES" sz="2000" dirty="0">
                <a:solidFill>
                  <a:schemeClr val="tx2"/>
                </a:solidFill>
                <a:latin typeface="Arial" charset="0"/>
                <a:ea typeface="Arial" charset="0"/>
                <a:cs typeface="Arial" charset="0"/>
              </a:rPr>
              <a:t>.  </a:t>
            </a:r>
          </a:p>
          <a:p>
            <a:pPr lvl="0" rtl="1">
              <a:defRPr/>
            </a:pPr>
            <a:r>
              <a:rPr lang="es-ES" sz="2100" dirty="0">
                <a:solidFill>
                  <a:schemeClr val="tx2"/>
                </a:solidFill>
                <a:latin typeface="Arial" charset="0"/>
                <a:ea typeface="Arial" charset="0"/>
                <a:cs typeface="Arial" charset="0"/>
              </a:rPr>
              <a:t>  </a:t>
            </a:r>
          </a:p>
        </p:txBody>
      </p:sp>
      <p:sp>
        <p:nvSpPr>
          <p:cNvPr id="6" name="Rounded Rectangle 5"/>
          <p:cNvSpPr/>
          <p:nvPr/>
        </p:nvSpPr>
        <p:spPr>
          <a:xfrm>
            <a:off x="287564" y="2174505"/>
            <a:ext cx="4470173" cy="2883271"/>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67880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a:off x="2334670" y="533050"/>
            <a:ext cx="6809330" cy="4941454"/>
          </a:xfrm>
          <a:prstGeom prst="rect">
            <a:avLst/>
          </a:prstGeom>
        </p:spPr>
      </p:pic>
      <p:sp>
        <p:nvSpPr>
          <p:cNvPr id="7" name="Text Placeholder 1"/>
          <p:cNvSpPr>
            <a:spLocks noGrp="1"/>
          </p:cNvSpPr>
          <p:nvPr>
            <p:ph type="body" sz="quarter" idx="13"/>
          </p:nvPr>
        </p:nvSpPr>
        <p:spPr>
          <a:xfrm>
            <a:off x="141628" y="1554307"/>
            <a:ext cx="2656990" cy="4007304"/>
          </a:xfrm>
        </p:spPr>
        <p:txBody>
          <a:bodyPr anchor="t">
            <a:normAutofit/>
          </a:bodyPr>
          <a:lstStyle/>
          <a:p>
            <a:pPr algn="l">
              <a:lnSpc>
                <a:spcPct val="110000"/>
              </a:lnSpc>
            </a:pPr>
            <a:r>
              <a:rPr lang="es-ES" sz="2800" b="1" dirty="0">
                <a:latin typeface="Arial" panose="020B0604020202020204" pitchFamily="34" charset="0"/>
                <a:cs typeface="Arial" panose="020B0604020202020204" pitchFamily="34" charset="0"/>
              </a:rPr>
              <a:t>¿Por qué es importante que los niños aprendan sobre los sentimientos?</a:t>
            </a:r>
          </a:p>
        </p:txBody>
      </p:sp>
    </p:spTree>
    <p:extLst>
      <p:ext uri="{BB962C8B-B14F-4D97-AF65-F5344CB8AC3E}">
        <p14:creationId xmlns:p14="http://schemas.microsoft.com/office/powerpoint/2010/main" val="3385642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8607" y="3501049"/>
            <a:ext cx="2657192" cy="1249169"/>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r="4178"/>
          <a:stretch/>
        </p:blipFill>
        <p:spPr>
          <a:xfrm>
            <a:off x="4598527" y="2125521"/>
            <a:ext cx="4545473" cy="1168043"/>
          </a:xfrm>
          <a:prstGeom prst="rect">
            <a:avLst/>
          </a:prstGeom>
        </p:spPr>
      </p:pic>
      <p:sp>
        <p:nvSpPr>
          <p:cNvPr id="7" name="Text Placeholder 1"/>
          <p:cNvSpPr>
            <a:spLocks noGrp="1"/>
          </p:cNvSpPr>
          <p:nvPr>
            <p:ph type="body" sz="quarter" idx="13"/>
          </p:nvPr>
        </p:nvSpPr>
        <p:spPr>
          <a:xfrm>
            <a:off x="182366" y="39074"/>
            <a:ext cx="5091267" cy="1458959"/>
          </a:xfrm>
        </p:spPr>
        <p:txBody>
          <a:bodyPr>
            <a:noAutofit/>
          </a:bodyPr>
          <a:lstStyle/>
          <a:p>
            <a:pPr algn="l"/>
            <a:r>
              <a:rPr lang="es-ES" sz="2250" b="1" dirty="0">
                <a:latin typeface="Arial" panose="020B0604020202020204" pitchFamily="34" charset="0"/>
                <a:cs typeface="Arial" panose="020B0604020202020204" pitchFamily="34" charset="0"/>
              </a:rPr>
              <a:t>Las tarjetas Explorando mis Sentimientos (</a:t>
            </a:r>
            <a:r>
              <a:rPr lang="es-ES" sz="2250" b="1" i="1" dirty="0" err="1">
                <a:latin typeface="Arial" panose="020B0604020202020204" pitchFamily="34" charset="0"/>
                <a:cs typeface="Arial" panose="020B0604020202020204" pitchFamily="34" charset="0"/>
              </a:rPr>
              <a:t>Fun</a:t>
            </a:r>
            <a:r>
              <a:rPr lang="es-ES" sz="2250" b="1" i="1" dirty="0">
                <a:latin typeface="Arial" panose="020B0604020202020204" pitchFamily="34" charset="0"/>
                <a:cs typeface="Arial" panose="020B0604020202020204" pitchFamily="34" charset="0"/>
              </a:rPr>
              <a:t> </a:t>
            </a:r>
            <a:r>
              <a:rPr lang="es-ES" sz="2250" b="1" i="1" dirty="0" err="1">
                <a:latin typeface="Arial" panose="020B0604020202020204" pitchFamily="34" charset="0"/>
                <a:cs typeface="Arial" panose="020B0604020202020204" pitchFamily="34" charset="0"/>
              </a:rPr>
              <a:t>with</a:t>
            </a:r>
            <a:r>
              <a:rPr lang="es-ES" sz="2250" b="1" i="1" dirty="0">
                <a:latin typeface="Arial" panose="020B0604020202020204" pitchFamily="34" charset="0"/>
                <a:cs typeface="Arial" panose="020B0604020202020204" pitchFamily="34" charset="0"/>
              </a:rPr>
              <a:t> </a:t>
            </a:r>
            <a:r>
              <a:rPr lang="es-ES" sz="2250" b="1" i="1" dirty="0" err="1">
                <a:latin typeface="Arial" panose="020B0604020202020204" pitchFamily="34" charset="0"/>
                <a:cs typeface="Arial" panose="020B0604020202020204" pitchFamily="34" charset="0"/>
              </a:rPr>
              <a:t>Feelings</a:t>
            </a:r>
            <a:r>
              <a:rPr lang="es-ES" sz="2250" b="1" i="1" dirty="0">
                <a:latin typeface="Arial" panose="020B0604020202020204" pitchFamily="34" charset="0"/>
                <a:cs typeface="Arial" panose="020B0604020202020204" pitchFamily="34" charset="0"/>
              </a:rPr>
              <a:t>)</a:t>
            </a:r>
            <a:r>
              <a:rPr lang="es-ES" sz="2250" b="1" dirty="0">
                <a:latin typeface="Arial" panose="020B0604020202020204" pitchFamily="34" charset="0"/>
                <a:cs typeface="Arial" panose="020B0604020202020204" pitchFamily="34" charset="0"/>
              </a:rPr>
              <a:t>.</a:t>
            </a:r>
          </a:p>
        </p:txBody>
      </p:sp>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02183" y="3825973"/>
            <a:ext cx="1347769" cy="1921869"/>
          </a:xfrm>
          <a:prstGeom prst="rect">
            <a:avLst/>
          </a:prstGeom>
        </p:spPr>
      </p:pic>
      <p:sp>
        <p:nvSpPr>
          <p:cNvPr id="14" name="TextBox 13"/>
          <p:cNvSpPr txBox="1"/>
          <p:nvPr/>
        </p:nvSpPr>
        <p:spPr>
          <a:xfrm>
            <a:off x="6976369" y="3979223"/>
            <a:ext cx="1887302" cy="1169551"/>
          </a:xfrm>
          <a:prstGeom prst="rect">
            <a:avLst/>
          </a:prstGeom>
          <a:noFill/>
        </p:spPr>
        <p:txBody>
          <a:bodyPr wrap="square" rtlCol="0">
            <a:spAutoFit/>
          </a:bodyPr>
          <a:lstStyle/>
          <a:p>
            <a:r>
              <a:rPr lang="es-ES" sz="1400" b="1" dirty="0">
                <a:solidFill>
                  <a:schemeClr val="bg2"/>
                </a:solidFill>
                <a:latin typeface="Arial" panose="020B0604020202020204" pitchFamily="34" charset="0"/>
                <a:cs typeface="Arial" panose="020B0604020202020204" pitchFamily="34" charset="0"/>
              </a:rPr>
              <a:t>Además: Se puede armar y </a:t>
            </a:r>
            <a:r>
              <a:rPr lang="es-ES" sz="1400" b="1" dirty="0">
                <a:solidFill>
                  <a:schemeClr val="accent2"/>
                </a:solidFill>
                <a:latin typeface="Arial" panose="020B0604020202020204" pitchFamily="34" charset="0"/>
                <a:cs typeface="Arial" panose="020B0604020202020204" pitchFamily="34" charset="0"/>
              </a:rPr>
              <a:t>construir </a:t>
            </a:r>
            <a:r>
              <a:rPr lang="es-ES" sz="1400" b="1" dirty="0">
                <a:solidFill>
                  <a:schemeClr val="bg2"/>
                </a:solidFill>
                <a:latin typeface="Arial" panose="020B0604020202020204" pitchFamily="34" charset="0"/>
                <a:cs typeface="Arial" panose="020B0604020202020204" pitchFamily="34" charset="0"/>
              </a:rPr>
              <a:t>con las tarjetas al presionar por las ranuras. </a:t>
            </a:r>
          </a:p>
        </p:txBody>
      </p:sp>
      <p:cxnSp>
        <p:nvCxnSpPr>
          <p:cNvPr id="5" name="Straight Connector 4"/>
          <p:cNvCxnSpPr/>
          <p:nvPr/>
        </p:nvCxnSpPr>
        <p:spPr>
          <a:xfrm>
            <a:off x="28575" y="3397306"/>
            <a:ext cx="90773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01588" y="1731895"/>
            <a:ext cx="0" cy="35498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3899" y="2093992"/>
            <a:ext cx="3822365" cy="1199572"/>
          </a:xfrm>
          <a:prstGeom prst="rect">
            <a:avLst/>
          </a:prstGeom>
        </p:spPr>
      </p:pic>
      <p:pic>
        <p:nvPicPr>
          <p:cNvPr id="10" name="Picture 9"/>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53899" y="4710545"/>
            <a:ext cx="4093898" cy="1292504"/>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601070" y="1290811"/>
            <a:ext cx="2253858" cy="84311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032053" y="857797"/>
            <a:ext cx="2263765" cy="1310193"/>
          </a:xfrm>
          <a:prstGeom prst="rect">
            <a:avLst/>
          </a:prstGeom>
        </p:spPr>
      </p:pic>
    </p:spTree>
    <p:extLst>
      <p:ext uri="{BB962C8B-B14F-4D97-AF65-F5344CB8AC3E}">
        <p14:creationId xmlns:p14="http://schemas.microsoft.com/office/powerpoint/2010/main" val="3573034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0" y="798702"/>
            <a:ext cx="8490295" cy="352697"/>
          </a:xfrm>
        </p:spPr>
        <p:txBody>
          <a:bodyPr>
            <a:noAutofit/>
          </a:bodyPr>
          <a:lstStyle/>
          <a:p>
            <a:pPr algn="l"/>
            <a:r>
              <a:rPr lang="es-ES" sz="2800" b="1" dirty="0">
                <a:latin typeface="Arial" panose="020B0604020202020204" pitchFamily="34" charset="0"/>
                <a:cs typeface="Arial" panose="020B0604020202020204" pitchFamily="34" charset="0"/>
              </a:rPr>
              <a:t>      Explorando la guía </a:t>
            </a:r>
          </a:p>
        </p:txBody>
      </p:sp>
      <p:pic>
        <p:nvPicPr>
          <p:cNvPr id="2" name="Picture 1"/>
          <p:cNvPicPr>
            <a:picLocks noChangeAspect="1"/>
          </p:cNvPicPr>
          <p:nvPr/>
        </p:nvPicPr>
        <p:blipFill>
          <a:blip r:embed="rId3"/>
          <a:stretch>
            <a:fillRect/>
          </a:stretch>
        </p:blipFill>
        <p:spPr>
          <a:xfrm>
            <a:off x="3888698" y="593787"/>
            <a:ext cx="1122607" cy="762525"/>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598" y="1733812"/>
            <a:ext cx="3826556" cy="2492109"/>
          </a:xfrm>
          <a:prstGeom prst="rect">
            <a:avLst/>
          </a:prstGeom>
          <a:solidFill>
            <a:schemeClr val="bg1"/>
          </a:solidFill>
          <a:ln w="12700">
            <a:solidFill>
              <a:schemeClr val="tx2"/>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19365" y="3049936"/>
            <a:ext cx="3851564" cy="2492355"/>
          </a:xfrm>
          <a:prstGeom prst="rect">
            <a:avLst/>
          </a:prstGeom>
          <a:ln w="12700">
            <a:solidFill>
              <a:schemeClr val="tx2"/>
            </a:solidFill>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54564" y="1733811"/>
            <a:ext cx="4005813" cy="2492109"/>
          </a:xfrm>
          <a:prstGeom prst="rect">
            <a:avLst/>
          </a:prstGeom>
          <a:ln w="12700">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560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381000" y="1141366"/>
            <a:ext cx="8763000" cy="620759"/>
          </a:xfrm>
        </p:spPr>
        <p:txBody>
          <a:bodyPr>
            <a:normAutofit/>
          </a:bodyPr>
          <a:lstStyle/>
          <a:p>
            <a:pPr algn="l"/>
            <a:r>
              <a:rPr lang="es-ES" sz="2250" b="1">
                <a:latin typeface="Arial" charset="0"/>
                <a:ea typeface="Arial" charset="0"/>
                <a:cs typeface="Arial" charset="0"/>
              </a:rPr>
              <a:t>Autorreflexión y determinación de objetivos</a:t>
            </a:r>
          </a:p>
        </p:txBody>
      </p:sp>
      <p:sp>
        <p:nvSpPr>
          <p:cNvPr id="3" name="TextBox 2"/>
          <p:cNvSpPr txBox="1"/>
          <p:nvPr/>
        </p:nvSpPr>
        <p:spPr>
          <a:xfrm>
            <a:off x="379660" y="1814429"/>
            <a:ext cx="7173665" cy="1107996"/>
          </a:xfrm>
          <a:prstGeom prst="rect">
            <a:avLst/>
          </a:prstGeom>
          <a:noFill/>
        </p:spPr>
        <p:txBody>
          <a:bodyPr wrap="square" rtlCol="0">
            <a:spAutoFit/>
          </a:bodyPr>
          <a:lstStyle/>
          <a:p>
            <a:r>
              <a:rPr lang="es-ES" dirty="0">
                <a:solidFill>
                  <a:schemeClr val="tx2"/>
                </a:solidFill>
                <a:latin typeface="Arial" panose="020B0604020202020204" pitchFamily="34" charset="0"/>
                <a:cs typeface="Arial" panose="020B0604020202020204" pitchFamily="34" charset="0"/>
              </a:rPr>
              <a:t>¿En qué áreas </a:t>
            </a:r>
            <a:r>
              <a:rPr lang="es-ES" b="1" dirty="0">
                <a:solidFill>
                  <a:schemeClr val="tx2"/>
                </a:solidFill>
                <a:latin typeface="Arial" panose="020B0604020202020204" pitchFamily="34" charset="0"/>
                <a:cs typeface="Arial" panose="020B0604020202020204" pitchFamily="34" charset="0"/>
              </a:rPr>
              <a:t>socioemocionales</a:t>
            </a:r>
            <a:r>
              <a:rPr lang="es-ES" dirty="0">
                <a:solidFill>
                  <a:schemeClr val="tx2"/>
                </a:solidFill>
                <a:latin typeface="Arial" panose="020B0604020202020204" pitchFamily="34" charset="0"/>
                <a:cs typeface="Arial" panose="020B0604020202020204" pitchFamily="34" charset="0"/>
              </a:rPr>
              <a:t> su hijo demuestra </a:t>
            </a:r>
            <a:r>
              <a:rPr lang="es-ES" b="1" dirty="0">
                <a:solidFill>
                  <a:schemeClr val="tx2"/>
                </a:solidFill>
                <a:latin typeface="Arial" panose="020B0604020202020204" pitchFamily="34" charset="0"/>
                <a:cs typeface="Arial" panose="020B0604020202020204" pitchFamily="34" charset="0"/>
              </a:rPr>
              <a:t>fortaleza</a:t>
            </a:r>
            <a:r>
              <a:rPr lang="es-ES" dirty="0">
                <a:solidFill>
                  <a:schemeClr val="tx2"/>
                </a:solidFill>
                <a:latin typeface="Arial" panose="020B0604020202020204" pitchFamily="34" charset="0"/>
                <a:cs typeface="Arial" panose="020B0604020202020204" pitchFamily="34" charset="0"/>
              </a:rPr>
              <a:t>?  </a:t>
            </a:r>
          </a:p>
          <a:p>
            <a:endParaRPr lang="en-US" sz="600" dirty="0">
              <a:solidFill>
                <a:schemeClr val="tx2"/>
              </a:solidFill>
              <a:latin typeface="Arial" panose="020B0604020202020204" pitchFamily="34" charset="0"/>
              <a:cs typeface="Arial" panose="020B0604020202020204" pitchFamily="34" charset="0"/>
            </a:endParaRPr>
          </a:p>
          <a:p>
            <a:r>
              <a:rPr lang="es-ES" dirty="0">
                <a:solidFill>
                  <a:schemeClr val="tx2"/>
                </a:solidFill>
                <a:latin typeface="Arial" panose="020B0604020202020204" pitchFamily="34" charset="0"/>
                <a:cs typeface="Arial" panose="020B0604020202020204" pitchFamily="34" charset="0"/>
              </a:rPr>
              <a:t>¿Cuáles tipos </a:t>
            </a:r>
            <a:r>
              <a:rPr lang="es-ES" b="1" dirty="0">
                <a:solidFill>
                  <a:schemeClr val="tx2"/>
                </a:solidFill>
                <a:latin typeface="Arial" panose="020B0604020202020204" pitchFamily="34" charset="0"/>
                <a:cs typeface="Arial" panose="020B0604020202020204" pitchFamily="34" charset="0"/>
              </a:rPr>
              <a:t>de conductas desearía que disminuyesen?</a:t>
            </a:r>
            <a:r>
              <a:rPr lang="es-ES" dirty="0">
                <a:solidFill>
                  <a:schemeClr val="tx2"/>
                </a:solidFill>
                <a:latin typeface="Arial" panose="020B0604020202020204" pitchFamily="34" charset="0"/>
                <a:cs typeface="Arial" panose="020B0604020202020204" pitchFamily="34" charset="0"/>
              </a:rPr>
              <a:t> </a:t>
            </a:r>
          </a:p>
          <a:p>
            <a:endParaRPr lang="en-US" sz="600" dirty="0">
              <a:solidFill>
                <a:schemeClr val="tx2"/>
              </a:solidFill>
              <a:latin typeface="Arial" panose="020B0604020202020204" pitchFamily="34" charset="0"/>
              <a:cs typeface="Arial" panose="020B0604020202020204" pitchFamily="34" charset="0"/>
            </a:endParaRPr>
          </a:p>
          <a:p>
            <a:r>
              <a:rPr lang="es-ES" dirty="0">
                <a:solidFill>
                  <a:schemeClr val="tx2"/>
                </a:solidFill>
                <a:latin typeface="Arial" panose="020B0604020202020204" pitchFamily="34" charset="0"/>
                <a:cs typeface="Arial" panose="020B0604020202020204" pitchFamily="34" charset="0"/>
              </a:rPr>
              <a:t>¿Por el contrario, cuáles tipos </a:t>
            </a:r>
            <a:r>
              <a:rPr lang="es-ES" b="1" u="sng" dirty="0">
                <a:solidFill>
                  <a:schemeClr val="accent1"/>
                </a:solidFill>
                <a:latin typeface="Arial" panose="020B0604020202020204" pitchFamily="34" charset="0"/>
                <a:cs typeface="Arial" panose="020B0604020202020204" pitchFamily="34" charset="0"/>
              </a:rPr>
              <a:t>de conductas preferiría?</a:t>
            </a:r>
          </a:p>
        </p:txBody>
      </p:sp>
      <p:sp>
        <p:nvSpPr>
          <p:cNvPr id="4" name="Rectangle 3"/>
          <p:cNvSpPr/>
          <p:nvPr/>
        </p:nvSpPr>
        <p:spPr>
          <a:xfrm>
            <a:off x="379660" y="3167903"/>
            <a:ext cx="7716590" cy="2308324"/>
          </a:xfrm>
          <a:prstGeom prst="rect">
            <a:avLst/>
          </a:prstGeom>
          <a:ln>
            <a:noFill/>
          </a:ln>
        </p:spPr>
        <p:txBody>
          <a:bodyPr wrap="square">
            <a:spAutoFit/>
          </a:bodyPr>
          <a:lstStyle/>
          <a:p>
            <a:r>
              <a:rPr lang="es-ES" b="1" dirty="0">
                <a:solidFill>
                  <a:srgbClr val="7030A0"/>
                </a:solidFill>
                <a:latin typeface="Arial" charset="0"/>
                <a:ea typeface="Arial" charset="0"/>
                <a:cs typeface="Arial" charset="0"/>
              </a:rPr>
              <a:t>Ejemplo de destrezas socioemocionales </a:t>
            </a:r>
            <a:r>
              <a:rPr lang="es-ES" b="1" dirty="0" smtClean="0">
                <a:solidFill>
                  <a:srgbClr val="7030A0"/>
                </a:solidFill>
                <a:latin typeface="Arial" charset="0"/>
                <a:ea typeface="Arial" charset="0"/>
                <a:cs typeface="Arial" charset="0"/>
              </a:rPr>
              <a:t/>
            </a:r>
            <a:br>
              <a:rPr lang="es-ES" b="1" dirty="0" smtClean="0">
                <a:solidFill>
                  <a:srgbClr val="7030A0"/>
                </a:solidFill>
                <a:latin typeface="Arial" charset="0"/>
                <a:ea typeface="Arial" charset="0"/>
                <a:cs typeface="Arial" charset="0"/>
              </a:rPr>
            </a:br>
            <a:r>
              <a:rPr lang="es-ES" b="1" dirty="0" smtClean="0">
                <a:solidFill>
                  <a:srgbClr val="7030A0"/>
                </a:solidFill>
                <a:latin typeface="Arial" charset="0"/>
                <a:ea typeface="Arial" charset="0"/>
                <a:cs typeface="Arial" charset="0"/>
              </a:rPr>
              <a:t>en </a:t>
            </a:r>
            <a:r>
              <a:rPr lang="es-ES" b="1" dirty="0">
                <a:solidFill>
                  <a:srgbClr val="7030A0"/>
                </a:solidFill>
                <a:latin typeface="Arial" charset="0"/>
                <a:ea typeface="Arial" charset="0"/>
                <a:cs typeface="Arial" charset="0"/>
              </a:rPr>
              <a:t>que los niños podrían concentrarse y trabajar:</a:t>
            </a:r>
          </a:p>
          <a:p>
            <a:pPr marL="557213" lvl="1" indent="-214313">
              <a:buFont typeface="Arial" panose="020B0604020202020204" pitchFamily="34" charset="0"/>
              <a:buChar char="•"/>
            </a:pPr>
            <a:r>
              <a:rPr lang="es-ES" dirty="0">
                <a:solidFill>
                  <a:srgbClr val="7030A0"/>
                </a:solidFill>
                <a:latin typeface="Arial" panose="020B0604020202020204" pitchFamily="34" charset="0"/>
                <a:cs typeface="Arial" panose="020B0604020202020204" pitchFamily="34" charset="0"/>
              </a:rPr>
              <a:t>Conocer una variedad de palabras que </a:t>
            </a:r>
            <a:r>
              <a:rPr lang="es-ES" dirty="0" smtClean="0">
                <a:solidFill>
                  <a:srgbClr val="7030A0"/>
                </a:solidFill>
                <a:latin typeface="Arial" panose="020B0604020202020204" pitchFamily="34" charset="0"/>
                <a:cs typeface="Arial" panose="020B0604020202020204" pitchFamily="34" charset="0"/>
              </a:rPr>
              <a:t/>
            </a:r>
            <a:br>
              <a:rPr lang="es-ES" dirty="0" smtClean="0">
                <a:solidFill>
                  <a:srgbClr val="7030A0"/>
                </a:solidFill>
                <a:latin typeface="Arial" panose="020B0604020202020204" pitchFamily="34" charset="0"/>
                <a:cs typeface="Arial" panose="020B0604020202020204" pitchFamily="34" charset="0"/>
              </a:rPr>
            </a:br>
            <a:r>
              <a:rPr lang="es-ES" dirty="0" smtClean="0">
                <a:solidFill>
                  <a:srgbClr val="7030A0"/>
                </a:solidFill>
                <a:latin typeface="Arial" panose="020B0604020202020204" pitchFamily="34" charset="0"/>
                <a:cs typeface="Arial" panose="020B0604020202020204" pitchFamily="34" charset="0"/>
              </a:rPr>
              <a:t>describen </a:t>
            </a:r>
            <a:r>
              <a:rPr lang="es-ES" dirty="0">
                <a:solidFill>
                  <a:srgbClr val="7030A0"/>
                </a:solidFill>
                <a:latin typeface="Arial" panose="020B0604020202020204" pitchFamily="34" charset="0"/>
                <a:cs typeface="Arial" panose="020B0604020202020204" pitchFamily="34" charset="0"/>
              </a:rPr>
              <a:t>sentimientos</a:t>
            </a:r>
          </a:p>
          <a:p>
            <a:pPr marL="557213" lvl="1" indent="-214313">
              <a:buFont typeface="Arial" panose="020B0604020202020204" pitchFamily="34" charset="0"/>
              <a:buChar char="•"/>
            </a:pPr>
            <a:r>
              <a:rPr lang="es-ES" dirty="0">
                <a:solidFill>
                  <a:srgbClr val="7030A0"/>
                </a:solidFill>
                <a:latin typeface="Arial" panose="020B0604020202020204" pitchFamily="34" charset="0"/>
                <a:cs typeface="Arial" panose="020B0604020202020204" pitchFamily="34" charset="0"/>
              </a:rPr>
              <a:t>Notar cuando sienten emociones fuertes </a:t>
            </a:r>
          </a:p>
          <a:p>
            <a:pPr marL="557213" lvl="1" indent="-214313">
              <a:buFont typeface="Arial" panose="020B0604020202020204" pitchFamily="34" charset="0"/>
              <a:buChar char="•"/>
            </a:pPr>
            <a:r>
              <a:rPr lang="es-ES" dirty="0">
                <a:solidFill>
                  <a:srgbClr val="7030A0"/>
                </a:solidFill>
                <a:latin typeface="Arial" panose="020B0604020202020204" pitchFamily="34" charset="0"/>
                <a:cs typeface="Arial" panose="020B0604020202020204" pitchFamily="34" charset="0"/>
              </a:rPr>
              <a:t>Expresar sus sentimientos de forma adecuada</a:t>
            </a:r>
          </a:p>
          <a:p>
            <a:pPr marL="557213" lvl="1" indent="-214313">
              <a:buFont typeface="Arial" panose="020B0604020202020204" pitchFamily="34" charset="0"/>
              <a:buChar char="•"/>
            </a:pPr>
            <a:r>
              <a:rPr lang="es-ES" dirty="0">
                <a:solidFill>
                  <a:srgbClr val="7030A0"/>
                </a:solidFill>
                <a:latin typeface="Arial" panose="020B0604020202020204" pitchFamily="34" charset="0"/>
                <a:cs typeface="Arial" panose="020B0604020202020204" pitchFamily="34" charset="0"/>
              </a:rPr>
              <a:t>Elegir </a:t>
            </a:r>
            <a:r>
              <a:rPr lang="es-ES" dirty="0" smtClean="0">
                <a:solidFill>
                  <a:srgbClr val="7030A0"/>
                </a:solidFill>
                <a:latin typeface="Arial" panose="020B0604020202020204" pitchFamily="34" charset="0"/>
                <a:cs typeface="Arial" panose="020B0604020202020204" pitchFamily="34" charset="0"/>
              </a:rPr>
              <a:t>formas apropiadas </a:t>
            </a:r>
            <a:r>
              <a:rPr lang="es-ES" dirty="0">
                <a:solidFill>
                  <a:srgbClr val="7030A0"/>
                </a:solidFill>
                <a:latin typeface="Arial" panose="020B0604020202020204" pitchFamily="34" charset="0"/>
                <a:cs typeface="Arial" panose="020B0604020202020204" pitchFamily="34" charset="0"/>
              </a:rPr>
              <a:t>de calmarse o sentirse mejor cuando sea necesario  </a:t>
            </a:r>
          </a:p>
        </p:txBody>
      </p:sp>
      <p:grpSp>
        <p:nvGrpSpPr>
          <p:cNvPr id="2" name="Group 1"/>
          <p:cNvGrpSpPr/>
          <p:nvPr/>
        </p:nvGrpSpPr>
        <p:grpSpPr>
          <a:xfrm>
            <a:off x="5842604" y="2924993"/>
            <a:ext cx="2796572" cy="867510"/>
            <a:chOff x="5842604" y="2924993"/>
            <a:chExt cx="2796572" cy="867510"/>
          </a:xfrm>
        </p:grpSpPr>
        <p:sp>
          <p:nvSpPr>
            <p:cNvPr id="6" name="Rectangle 5"/>
            <p:cNvSpPr/>
            <p:nvPr/>
          </p:nvSpPr>
          <p:spPr>
            <a:xfrm>
              <a:off x="6342981" y="2974479"/>
              <a:ext cx="2296195" cy="818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p:cNvSpPr txBox="1"/>
            <p:nvPr/>
          </p:nvSpPr>
          <p:spPr>
            <a:xfrm>
              <a:off x="6342980" y="3071868"/>
              <a:ext cx="2296196" cy="646331"/>
            </a:xfrm>
            <a:prstGeom prst="rect">
              <a:avLst/>
            </a:prstGeom>
            <a:noFill/>
            <a:ln>
              <a:noFill/>
            </a:ln>
          </p:spPr>
          <p:txBody>
            <a:bodyPr wrap="square" rtlCol="0">
              <a:spAutoFit/>
            </a:bodyPr>
            <a:lstStyle/>
            <a:p>
              <a:pPr algn="ctr"/>
              <a:r>
                <a:rPr lang="es-ES" b="1" dirty="0">
                  <a:solidFill>
                    <a:schemeClr val="bg1"/>
                  </a:solidFill>
                  <a:latin typeface="Arial" panose="020B0604020202020204" pitchFamily="34" charset="0"/>
                  <a:cs typeface="Arial" panose="020B0604020202020204" pitchFamily="34" charset="0"/>
                  <a:sym typeface="Wingdings" panose="05000000000000000000" pitchFamily="2" charset="2"/>
                </a:rPr>
                <a:t>¡Sus objetivos para </a:t>
              </a:r>
              <a:r>
                <a:rPr lang="es-ES" b="1" dirty="0" smtClean="0">
                  <a:solidFill>
                    <a:schemeClr val="bg1"/>
                  </a:solidFill>
                  <a:latin typeface="Arial" panose="020B0604020202020204" pitchFamily="34" charset="0"/>
                  <a:cs typeface="Arial" panose="020B0604020202020204" pitchFamily="34" charset="0"/>
                  <a:sym typeface="Wingdings" panose="05000000000000000000" pitchFamily="2" charset="2"/>
                </a:rPr>
                <a:t/>
              </a:r>
              <a:br>
                <a:rPr lang="es-ES" b="1" dirty="0" smtClean="0">
                  <a:solidFill>
                    <a:schemeClr val="bg1"/>
                  </a:solidFill>
                  <a:latin typeface="Arial" panose="020B0604020202020204" pitchFamily="34" charset="0"/>
                  <a:cs typeface="Arial" panose="020B0604020202020204" pitchFamily="34" charset="0"/>
                  <a:sym typeface="Wingdings" panose="05000000000000000000" pitchFamily="2" charset="2"/>
                </a:rPr>
              </a:br>
              <a:r>
                <a:rPr lang="es-ES" b="1" dirty="0" smtClean="0">
                  <a:solidFill>
                    <a:schemeClr val="bg1"/>
                  </a:solidFill>
                  <a:latin typeface="Arial" panose="020B0604020202020204" pitchFamily="34" charset="0"/>
                  <a:cs typeface="Arial" panose="020B0604020202020204" pitchFamily="34" charset="0"/>
                  <a:sym typeface="Wingdings" panose="05000000000000000000" pitchFamily="2" charset="2"/>
                </a:rPr>
                <a:t>su </a:t>
              </a:r>
              <a:r>
                <a:rPr lang="es-ES" b="1" dirty="0">
                  <a:solidFill>
                    <a:schemeClr val="bg1"/>
                  </a:solidFill>
                  <a:latin typeface="Arial" panose="020B0604020202020204" pitchFamily="34" charset="0"/>
                  <a:cs typeface="Arial" panose="020B0604020202020204" pitchFamily="34" charset="0"/>
                  <a:sym typeface="Wingdings" panose="05000000000000000000" pitchFamily="2" charset="2"/>
                </a:rPr>
                <a:t>hijo</a:t>
              </a:r>
              <a:r>
                <a:rPr lang="es-ES" b="1" dirty="0" smtClean="0">
                  <a:solidFill>
                    <a:schemeClr val="bg1"/>
                  </a:solidFill>
                  <a:latin typeface="Arial" panose="020B0604020202020204" pitchFamily="34" charset="0"/>
                  <a:cs typeface="Arial" panose="020B0604020202020204" pitchFamily="34" charset="0"/>
                  <a:sym typeface="Wingdings" panose="05000000000000000000" pitchFamily="2" charset="2"/>
                </a:rPr>
                <a:t>! </a:t>
              </a:r>
              <a:endParaRPr lang="es-ES" b="1" dirty="0">
                <a:solidFill>
                  <a:schemeClr val="bg1"/>
                </a:solidFill>
                <a:latin typeface="Arial" panose="020B0604020202020204" pitchFamily="34" charset="0"/>
                <a:cs typeface="Arial" panose="020B0604020202020204" pitchFamily="34" charset="0"/>
                <a:sym typeface="Wingdings" panose="05000000000000000000" pitchFamily="2" charset="2"/>
              </a:endParaRPr>
            </a:p>
          </p:txBody>
        </p:sp>
        <p:sp>
          <p:nvSpPr>
            <p:cNvPr id="5" name="Bent Arrow 4"/>
            <p:cNvSpPr/>
            <p:nvPr/>
          </p:nvSpPr>
          <p:spPr>
            <a:xfrm rot="16200000">
              <a:off x="5849882" y="2917715"/>
              <a:ext cx="485820" cy="50037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Tree>
    <p:extLst>
      <p:ext uri="{BB962C8B-B14F-4D97-AF65-F5344CB8AC3E}">
        <p14:creationId xmlns:p14="http://schemas.microsoft.com/office/powerpoint/2010/main" val="1173346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9184" y="1489665"/>
            <a:ext cx="4063730" cy="3410902"/>
          </a:xfrm>
          <a:prstGeom prst="rect">
            <a:avLst/>
          </a:prstGeom>
        </p:spPr>
      </p:pic>
      <p:sp>
        <p:nvSpPr>
          <p:cNvPr id="7" name="Text Placeholder 1"/>
          <p:cNvSpPr>
            <a:spLocks noGrp="1"/>
          </p:cNvSpPr>
          <p:nvPr>
            <p:ph type="body" sz="quarter" idx="13"/>
          </p:nvPr>
        </p:nvSpPr>
        <p:spPr>
          <a:xfrm>
            <a:off x="657226" y="1121955"/>
            <a:ext cx="8686799" cy="525871"/>
          </a:xfrm>
        </p:spPr>
        <p:txBody>
          <a:bodyPr>
            <a:noAutofit/>
          </a:bodyPr>
          <a:lstStyle/>
          <a:p>
            <a:pPr algn="l"/>
            <a:r>
              <a:rPr lang="es-ES" sz="3200" b="1" dirty="0">
                <a:latin typeface="Arial" charset="0"/>
                <a:ea typeface="Arial" charset="0"/>
                <a:cs typeface="Arial" charset="0"/>
              </a:rPr>
              <a:t>¿Preguntas?</a:t>
            </a:r>
          </a:p>
        </p:txBody>
      </p:sp>
    </p:spTree>
    <p:extLst>
      <p:ext uri="{BB962C8B-B14F-4D97-AF65-F5344CB8AC3E}">
        <p14:creationId xmlns:p14="http://schemas.microsoft.com/office/powerpoint/2010/main" val="4201049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63896" y="1381439"/>
            <a:ext cx="3489280" cy="3328528"/>
          </a:xfrm>
          <a:prstGeom prst="rect">
            <a:avLst/>
          </a:prstGeom>
        </p:spPr>
      </p:pic>
      <p:sp>
        <p:nvSpPr>
          <p:cNvPr id="7" name="Text Placeholder 1"/>
          <p:cNvSpPr>
            <a:spLocks noGrp="1"/>
          </p:cNvSpPr>
          <p:nvPr>
            <p:ph type="body" sz="quarter" idx="13"/>
          </p:nvPr>
        </p:nvSpPr>
        <p:spPr>
          <a:xfrm>
            <a:off x="764914" y="1115291"/>
            <a:ext cx="2473370" cy="532297"/>
          </a:xfrm>
        </p:spPr>
        <p:txBody>
          <a:bodyPr>
            <a:noAutofit/>
          </a:bodyPr>
          <a:lstStyle/>
          <a:p>
            <a:pPr algn="l"/>
            <a:r>
              <a:rPr lang="es-ES" sz="3200" b="1" dirty="0">
                <a:latin typeface="Arial" charset="0"/>
                <a:ea typeface="Arial" charset="0"/>
                <a:cs typeface="Arial" charset="0"/>
              </a:rPr>
              <a:t>Reflexiones</a:t>
            </a:r>
          </a:p>
        </p:txBody>
      </p:sp>
      <p:sp>
        <p:nvSpPr>
          <p:cNvPr id="2" name="Rectangle 1"/>
          <p:cNvSpPr/>
          <p:nvPr/>
        </p:nvSpPr>
        <p:spPr>
          <a:xfrm>
            <a:off x="803648" y="4874453"/>
            <a:ext cx="7609776" cy="415498"/>
          </a:xfrm>
          <a:prstGeom prst="rect">
            <a:avLst/>
          </a:prstGeom>
          <a:ln>
            <a:noFill/>
          </a:ln>
        </p:spPr>
        <p:txBody>
          <a:bodyPr wrap="none">
            <a:spAutoFit/>
          </a:bodyPr>
          <a:lstStyle/>
          <a:p>
            <a:pPr algn="ctr"/>
            <a:r>
              <a:rPr lang="es-ES" sz="2100" b="1" dirty="0">
                <a:solidFill>
                  <a:srgbClr val="7030A0"/>
                </a:solidFill>
                <a:latin typeface="Arial" panose="020B0604020202020204" pitchFamily="34" charset="0"/>
                <a:cs typeface="Arial" panose="020B0604020202020204" pitchFamily="34" charset="0"/>
              </a:rPr>
              <a:t>Coméntenos en resumen sus conclusiones del día de hoy</a:t>
            </a:r>
          </a:p>
        </p:txBody>
      </p:sp>
      <p:sp>
        <p:nvSpPr>
          <p:cNvPr id="4" name="Rounded Rectangle 3"/>
          <p:cNvSpPr/>
          <p:nvPr/>
        </p:nvSpPr>
        <p:spPr>
          <a:xfrm>
            <a:off x="1402139" y="4164636"/>
            <a:ext cx="6236618" cy="3924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260324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62150" y="1424032"/>
            <a:ext cx="5269754" cy="3497273"/>
          </a:xfrm>
          <a:prstGeom prst="rect">
            <a:avLst/>
          </a:prstGeom>
          <a:ln>
            <a:noFill/>
          </a:ln>
          <a:effectLst/>
        </p:spPr>
      </p:pic>
      <p:sp>
        <p:nvSpPr>
          <p:cNvPr id="7" name="Text Placeholder 1"/>
          <p:cNvSpPr>
            <a:spLocks noGrp="1"/>
          </p:cNvSpPr>
          <p:nvPr>
            <p:ph type="body" sz="quarter" idx="13"/>
          </p:nvPr>
        </p:nvSpPr>
        <p:spPr>
          <a:xfrm>
            <a:off x="0" y="2979712"/>
            <a:ext cx="9144000" cy="352697"/>
          </a:xfrm>
        </p:spPr>
        <p:txBody>
          <a:bodyPr>
            <a:noAutofit/>
          </a:bodyPr>
          <a:lstStyle/>
          <a:p>
            <a:r>
              <a:rPr lang="es-ES" sz="4050" b="1">
                <a:solidFill>
                  <a:schemeClr val="bg1"/>
                </a:solidFill>
                <a:latin typeface="Arial" charset="0"/>
                <a:ea typeface="Arial" charset="0"/>
                <a:cs typeface="Arial" charset="0"/>
              </a:rPr>
              <a:t>¡Gracias!</a:t>
            </a:r>
          </a:p>
        </p:txBody>
      </p:sp>
    </p:spTree>
    <p:extLst>
      <p:ext uri="{BB962C8B-B14F-4D97-AF65-F5344CB8AC3E}">
        <p14:creationId xmlns:p14="http://schemas.microsoft.com/office/powerpoint/2010/main" val="3743221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K for All Master">
  <a:themeElements>
    <a:clrScheme name="ParentCorps">
      <a:dk1>
        <a:srgbClr val="580F8B"/>
      </a:dk1>
      <a:lt1>
        <a:srgbClr val="FFFFFF"/>
      </a:lt1>
      <a:dk2>
        <a:srgbClr val="000000"/>
      </a:dk2>
      <a:lt2>
        <a:srgbClr val="000000"/>
      </a:lt2>
      <a:accent1>
        <a:srgbClr val="43B02A"/>
      </a:accent1>
      <a:accent2>
        <a:srgbClr val="F26531"/>
      </a:accent2>
      <a:accent3>
        <a:srgbClr val="00778B"/>
      </a:accent3>
      <a:accent4>
        <a:srgbClr val="FDB912"/>
      </a:accent4>
      <a:accent5>
        <a:srgbClr val="EE532B"/>
      </a:accent5>
      <a:accent6>
        <a:srgbClr val="580F8B"/>
      </a:accent6>
      <a:hlink>
        <a:srgbClr val="580F8B"/>
      </a:hlink>
      <a:folHlink>
        <a:srgbClr val="00778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K4A-PPT_Official-Template" id="{07180FE3-9781-0345-98B5-2D186F6A2E94}" vid="{518CA106-910C-E949-B96B-4BDDB68FB8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1179</TotalTime>
  <Words>1608</Words>
  <Application>Microsoft Office PowerPoint</Application>
  <PresentationFormat>On-screen Show (4:3)</PresentationFormat>
  <Paragraphs>147</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Bradley Hand ITC</vt:lpstr>
      <vt:lpstr>Calibri</vt:lpstr>
      <vt:lpstr>Gill Sans</vt:lpstr>
      <vt:lpstr>Gill Sans Light</vt:lpstr>
      <vt:lpstr>Heiti SC Light</vt:lpstr>
      <vt:lpstr>Wingdings</vt:lpstr>
      <vt:lpstr>Pre-K for All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NYU Langone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Barreiro, Francesca</dc:creator>
  <cp:lastModifiedBy>Foster Idalis</cp:lastModifiedBy>
  <cp:revision>80</cp:revision>
  <dcterms:created xsi:type="dcterms:W3CDTF">2017-12-12T16:53:32Z</dcterms:created>
  <dcterms:modified xsi:type="dcterms:W3CDTF">2018-02-23T21:39:49Z</dcterms:modified>
</cp:coreProperties>
</file>